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94451-198F-4B51-A7A5-AB9C2E7525E1}" type="datetimeFigureOut">
              <a:rPr lang="en-AU" smtClean="0"/>
              <a:t>16/08/2021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625AA-BD9F-4C68-ACB4-CF85A2AA47DF}" type="slidenum">
              <a:rPr lang="en-AU" smtClean="0"/>
              <a:t>‹#›</a:t>
            </a:fld>
            <a:endParaRPr lang="en-AU"/>
          </a:p>
        </p:txBody>
      </p:sp>
    </p:spTree>
    <p:extLst>
      <p:ext uri="{BB962C8B-B14F-4D97-AF65-F5344CB8AC3E}">
        <p14:creationId xmlns:p14="http://schemas.microsoft.com/office/powerpoint/2010/main" val="237377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61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4063" indent="-288925">
              <a:spcBef>
                <a:spcPct val="30000"/>
              </a:spcBef>
              <a:defRPr sz="1200">
                <a:solidFill>
                  <a:schemeClr val="tx1"/>
                </a:solidFill>
                <a:latin typeface="Times New Roman" panose="02020603050405020304" pitchFamily="18" charset="0"/>
              </a:defRPr>
            </a:lvl2pPr>
            <a:lvl3pPr marL="1158875" indent="-231775">
              <a:spcBef>
                <a:spcPct val="30000"/>
              </a:spcBef>
              <a:defRPr sz="1200">
                <a:solidFill>
                  <a:schemeClr val="tx1"/>
                </a:solidFill>
                <a:latin typeface="Times New Roman" panose="02020603050405020304" pitchFamily="18" charset="0"/>
              </a:defRPr>
            </a:lvl3pPr>
            <a:lvl4pPr marL="1624013" indent="-231775">
              <a:spcBef>
                <a:spcPct val="30000"/>
              </a:spcBef>
              <a:defRPr sz="1200">
                <a:solidFill>
                  <a:schemeClr val="tx1"/>
                </a:solidFill>
                <a:latin typeface="Times New Roman" panose="02020603050405020304" pitchFamily="18" charset="0"/>
              </a:defRPr>
            </a:lvl4pPr>
            <a:lvl5pPr marL="2087563" indent="-231775">
              <a:spcBef>
                <a:spcPct val="30000"/>
              </a:spcBef>
              <a:defRPr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CD4FFD-3106-42F3-9C9E-34597414EEDA}" type="datetime1">
              <a:rPr lang="en-US" altLang="en-US" smtClean="0"/>
              <a:pPr>
                <a:spcBef>
                  <a:spcPct val="0"/>
                </a:spcBef>
              </a:pPr>
              <a:t>8/16/2021</a:t>
            </a:fld>
            <a:endParaRPr lang="en-US" altLang="en-US" smtClean="0"/>
          </a:p>
        </p:txBody>
      </p:sp>
      <p:sp>
        <p:nvSpPr>
          <p:cNvPr id="61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4063" indent="-288925">
              <a:spcBef>
                <a:spcPct val="30000"/>
              </a:spcBef>
              <a:defRPr sz="1200">
                <a:solidFill>
                  <a:schemeClr val="tx1"/>
                </a:solidFill>
                <a:latin typeface="Times New Roman" panose="02020603050405020304" pitchFamily="18" charset="0"/>
              </a:defRPr>
            </a:lvl2pPr>
            <a:lvl3pPr marL="1158875" indent="-231775">
              <a:spcBef>
                <a:spcPct val="30000"/>
              </a:spcBef>
              <a:defRPr sz="1200">
                <a:solidFill>
                  <a:schemeClr val="tx1"/>
                </a:solidFill>
                <a:latin typeface="Times New Roman" panose="02020603050405020304" pitchFamily="18" charset="0"/>
              </a:defRPr>
            </a:lvl3pPr>
            <a:lvl4pPr marL="1624013" indent="-231775">
              <a:spcBef>
                <a:spcPct val="30000"/>
              </a:spcBef>
              <a:defRPr sz="1200">
                <a:solidFill>
                  <a:schemeClr val="tx1"/>
                </a:solidFill>
                <a:latin typeface="Times New Roman" panose="02020603050405020304" pitchFamily="18" charset="0"/>
              </a:defRPr>
            </a:lvl4pPr>
            <a:lvl5pPr marL="2087563" indent="-231775">
              <a:spcBef>
                <a:spcPct val="30000"/>
              </a:spcBef>
              <a:defRPr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AFBF82-0E51-4DA1-B2CA-74DFFF83E820}"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244160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4063" indent="-288925">
              <a:spcBef>
                <a:spcPct val="30000"/>
              </a:spcBef>
              <a:defRPr sz="1200">
                <a:solidFill>
                  <a:schemeClr val="tx1"/>
                </a:solidFill>
                <a:latin typeface="Times New Roman" panose="02020603050405020304" pitchFamily="18" charset="0"/>
              </a:defRPr>
            </a:lvl2pPr>
            <a:lvl3pPr marL="1158875" indent="-231775">
              <a:spcBef>
                <a:spcPct val="30000"/>
              </a:spcBef>
              <a:defRPr sz="1200">
                <a:solidFill>
                  <a:schemeClr val="tx1"/>
                </a:solidFill>
                <a:latin typeface="Times New Roman" panose="02020603050405020304" pitchFamily="18" charset="0"/>
              </a:defRPr>
            </a:lvl3pPr>
            <a:lvl4pPr marL="1624013" indent="-231775">
              <a:spcBef>
                <a:spcPct val="30000"/>
              </a:spcBef>
              <a:defRPr sz="1200">
                <a:solidFill>
                  <a:schemeClr val="tx1"/>
                </a:solidFill>
                <a:latin typeface="Times New Roman" panose="02020603050405020304" pitchFamily="18" charset="0"/>
              </a:defRPr>
            </a:lvl4pPr>
            <a:lvl5pPr marL="2087563" indent="-231775">
              <a:spcBef>
                <a:spcPct val="30000"/>
              </a:spcBef>
              <a:defRPr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F0BBAF-6036-4395-B2E6-7B1E9CE594AE}" type="datetime1">
              <a:rPr lang="en-US" altLang="en-US" smtClean="0"/>
              <a:pPr>
                <a:spcBef>
                  <a:spcPct val="0"/>
                </a:spcBef>
              </a:pPr>
              <a:t>8/16/2021</a:t>
            </a:fld>
            <a:endParaRPr lang="en-US" altLang="en-US" smtClean="0"/>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4063" indent="-288925">
              <a:spcBef>
                <a:spcPct val="30000"/>
              </a:spcBef>
              <a:defRPr sz="1200">
                <a:solidFill>
                  <a:schemeClr val="tx1"/>
                </a:solidFill>
                <a:latin typeface="Times New Roman" panose="02020603050405020304" pitchFamily="18" charset="0"/>
              </a:defRPr>
            </a:lvl2pPr>
            <a:lvl3pPr marL="1158875" indent="-231775">
              <a:spcBef>
                <a:spcPct val="30000"/>
              </a:spcBef>
              <a:defRPr sz="1200">
                <a:solidFill>
                  <a:schemeClr val="tx1"/>
                </a:solidFill>
                <a:latin typeface="Times New Roman" panose="02020603050405020304" pitchFamily="18" charset="0"/>
              </a:defRPr>
            </a:lvl3pPr>
            <a:lvl4pPr marL="1624013" indent="-231775">
              <a:spcBef>
                <a:spcPct val="30000"/>
              </a:spcBef>
              <a:defRPr sz="1200">
                <a:solidFill>
                  <a:schemeClr val="tx1"/>
                </a:solidFill>
                <a:latin typeface="Times New Roman" panose="02020603050405020304" pitchFamily="18" charset="0"/>
              </a:defRPr>
            </a:lvl4pPr>
            <a:lvl5pPr marL="2087563" indent="-231775">
              <a:spcBef>
                <a:spcPct val="30000"/>
              </a:spcBef>
              <a:defRPr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BA181E-7930-4DF9-AD98-5B0F2F11844D}" type="slidenum">
              <a:rPr lang="en-US" altLang="en-US" smtClean="0"/>
              <a:pPr>
                <a:spcBef>
                  <a:spcPct val="0"/>
                </a:spcBef>
              </a:pPr>
              <a:t>2</a:t>
            </a:fld>
            <a:endParaRPr lang="en-US" altLang="en-US"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AU" altLang="en-US" smtClean="0"/>
          </a:p>
        </p:txBody>
      </p:sp>
    </p:spTree>
    <p:extLst>
      <p:ext uri="{BB962C8B-B14F-4D97-AF65-F5344CB8AC3E}">
        <p14:creationId xmlns:p14="http://schemas.microsoft.com/office/powerpoint/2010/main" val="165482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4063" indent="-288925">
              <a:spcBef>
                <a:spcPct val="30000"/>
              </a:spcBef>
              <a:defRPr sz="1200">
                <a:solidFill>
                  <a:schemeClr val="tx1"/>
                </a:solidFill>
                <a:latin typeface="Times New Roman" panose="02020603050405020304" pitchFamily="18" charset="0"/>
              </a:defRPr>
            </a:lvl2pPr>
            <a:lvl3pPr marL="1158875" indent="-231775">
              <a:spcBef>
                <a:spcPct val="30000"/>
              </a:spcBef>
              <a:defRPr sz="1200">
                <a:solidFill>
                  <a:schemeClr val="tx1"/>
                </a:solidFill>
                <a:latin typeface="Times New Roman" panose="02020603050405020304" pitchFamily="18" charset="0"/>
              </a:defRPr>
            </a:lvl3pPr>
            <a:lvl4pPr marL="1624013" indent="-231775">
              <a:spcBef>
                <a:spcPct val="30000"/>
              </a:spcBef>
              <a:defRPr sz="1200">
                <a:solidFill>
                  <a:schemeClr val="tx1"/>
                </a:solidFill>
                <a:latin typeface="Times New Roman" panose="02020603050405020304" pitchFamily="18" charset="0"/>
              </a:defRPr>
            </a:lvl4pPr>
            <a:lvl5pPr marL="2087563" indent="-231775">
              <a:spcBef>
                <a:spcPct val="30000"/>
              </a:spcBef>
              <a:defRPr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5F89DB-2EC7-4708-9FC7-AE236AEA0CD6}" type="datetime1">
              <a:rPr lang="en-US" altLang="en-US" smtClean="0"/>
              <a:pPr>
                <a:spcBef>
                  <a:spcPct val="0"/>
                </a:spcBef>
              </a:pPr>
              <a:t>8/16/2021</a:t>
            </a:fld>
            <a:endParaRPr lang="en-US" altLang="en-US" smtClean="0"/>
          </a:p>
        </p:txBody>
      </p:sp>
      <p:sp>
        <p:nvSpPr>
          <p:cNvPr id="245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4063" indent="-288925">
              <a:spcBef>
                <a:spcPct val="30000"/>
              </a:spcBef>
              <a:defRPr sz="1200">
                <a:solidFill>
                  <a:schemeClr val="tx1"/>
                </a:solidFill>
                <a:latin typeface="Times New Roman" panose="02020603050405020304" pitchFamily="18" charset="0"/>
              </a:defRPr>
            </a:lvl2pPr>
            <a:lvl3pPr marL="1158875" indent="-231775">
              <a:spcBef>
                <a:spcPct val="30000"/>
              </a:spcBef>
              <a:defRPr sz="1200">
                <a:solidFill>
                  <a:schemeClr val="tx1"/>
                </a:solidFill>
                <a:latin typeface="Times New Roman" panose="02020603050405020304" pitchFamily="18" charset="0"/>
              </a:defRPr>
            </a:lvl3pPr>
            <a:lvl4pPr marL="1624013" indent="-231775">
              <a:spcBef>
                <a:spcPct val="30000"/>
              </a:spcBef>
              <a:defRPr sz="1200">
                <a:solidFill>
                  <a:schemeClr val="tx1"/>
                </a:solidFill>
                <a:latin typeface="Times New Roman" panose="02020603050405020304" pitchFamily="18" charset="0"/>
              </a:defRPr>
            </a:lvl4pPr>
            <a:lvl5pPr marL="2087563" indent="-231775">
              <a:spcBef>
                <a:spcPct val="30000"/>
              </a:spcBef>
              <a:defRPr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297744-9B2C-4FF8-8FF5-7993164F646F}"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90113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CF2DE0D-46C0-41E0-8A31-304E4D01F681}" type="datetimeFigureOut">
              <a:rPr lang="en-AU" smtClean="0"/>
              <a:t>16/08/2021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64788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F2DE0D-46C0-41E0-8A31-304E4D01F681}" type="datetimeFigureOut">
              <a:rPr lang="en-AU" smtClean="0"/>
              <a:t>16/08/2021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402621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F2DE0D-46C0-41E0-8A31-304E4D01F681}" type="datetimeFigureOut">
              <a:rPr lang="en-AU" smtClean="0"/>
              <a:t>16/08/2021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154669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6197600" y="1981200"/>
            <a:ext cx="5080000" cy="4114800"/>
          </a:xfrm>
        </p:spPr>
        <p:txBody>
          <a:bodyPr/>
          <a:lstStyle/>
          <a:p>
            <a:pPr lvl="0"/>
            <a:endParaRPr lang="en-AU" noProof="0" smtClean="0"/>
          </a:p>
        </p:txBody>
      </p:sp>
      <p:sp>
        <p:nvSpPr>
          <p:cNvPr id="5" name="Rectangle 4"/>
          <p:cNvSpPr>
            <a:spLocks noGrp="1" noChangeArrowheads="1"/>
          </p:cNvSpPr>
          <p:nvPr>
            <p:ph type="dt" sz="half" idx="10"/>
          </p:nvPr>
        </p:nvSpPr>
        <p:spPr>
          <a:ln/>
        </p:spPr>
        <p:txBody>
          <a:bodyPr/>
          <a:lstStyle>
            <a:lvl1pPr>
              <a:defRPr/>
            </a:lvl1pPr>
          </a:lstStyle>
          <a:p>
            <a:pPr>
              <a:defRPr/>
            </a:pPr>
            <a:fld id="{FCA96C15-BE8E-4B29-9137-CA9243FDDFAF}" type="datetime1">
              <a:rPr lang="en-US"/>
              <a:pPr>
                <a:defRPr/>
              </a:pPr>
              <a:t>8/16/2021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Course Information Session Yr 10-11</a:t>
            </a:r>
          </a:p>
        </p:txBody>
      </p:sp>
      <p:sp>
        <p:nvSpPr>
          <p:cNvPr id="7" name="Rectangle 6"/>
          <p:cNvSpPr>
            <a:spLocks noGrp="1" noChangeArrowheads="1"/>
          </p:cNvSpPr>
          <p:nvPr>
            <p:ph type="sldNum" sz="quarter" idx="12"/>
          </p:nvPr>
        </p:nvSpPr>
        <p:spPr>
          <a:ln/>
        </p:spPr>
        <p:txBody>
          <a:bodyPr/>
          <a:lstStyle>
            <a:lvl1pPr>
              <a:defRPr/>
            </a:lvl1pPr>
          </a:lstStyle>
          <a:p>
            <a:pPr>
              <a:defRPr/>
            </a:pPr>
            <a:fld id="{801E5D6F-5398-4FBA-8402-DEE7D44E98B4}" type="slidenum">
              <a:rPr lang="en-US" altLang="en-US"/>
              <a:pPr>
                <a:defRPr/>
              </a:pPr>
              <a:t>‹#›</a:t>
            </a:fld>
            <a:endParaRPr lang="en-US" altLang="en-US"/>
          </a:p>
        </p:txBody>
      </p:sp>
    </p:spTree>
    <p:extLst>
      <p:ext uri="{BB962C8B-B14F-4D97-AF65-F5344CB8AC3E}">
        <p14:creationId xmlns:p14="http://schemas.microsoft.com/office/powerpoint/2010/main" val="3742786675"/>
      </p:ext>
    </p:extLst>
  </p:cSld>
  <p:clrMapOvr>
    <a:masterClrMapping/>
  </p:clrMapOvr>
  <p:transitio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AU"/>
          </a:p>
        </p:txBody>
      </p:sp>
      <p:sp>
        <p:nvSpPr>
          <p:cNvPr id="3" name="ClipArt Placeholder 2"/>
          <p:cNvSpPr>
            <a:spLocks noGrp="1"/>
          </p:cNvSpPr>
          <p:nvPr>
            <p:ph type="clipArt" sz="half" idx="1"/>
          </p:nvPr>
        </p:nvSpPr>
        <p:spPr>
          <a:xfrm>
            <a:off x="914400" y="1981200"/>
            <a:ext cx="5080000" cy="4114800"/>
          </a:xfrm>
        </p:spPr>
        <p:txBody>
          <a:bodyPr/>
          <a:lstStyle/>
          <a:p>
            <a:pPr lvl="0"/>
            <a:endParaRPr lang="en-AU"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9AB29727-96B2-4810-84F5-BCC21B34E146}" type="datetime1">
              <a:rPr lang="en-US"/>
              <a:pPr>
                <a:defRPr/>
              </a:pPr>
              <a:t>8/16/2021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Course Information Session Yr 10-11</a:t>
            </a:r>
          </a:p>
        </p:txBody>
      </p:sp>
      <p:sp>
        <p:nvSpPr>
          <p:cNvPr id="7" name="Rectangle 6"/>
          <p:cNvSpPr>
            <a:spLocks noGrp="1" noChangeArrowheads="1"/>
          </p:cNvSpPr>
          <p:nvPr>
            <p:ph type="sldNum" sz="quarter" idx="12"/>
          </p:nvPr>
        </p:nvSpPr>
        <p:spPr>
          <a:ln/>
        </p:spPr>
        <p:txBody>
          <a:bodyPr/>
          <a:lstStyle>
            <a:lvl1pPr>
              <a:defRPr/>
            </a:lvl1pPr>
          </a:lstStyle>
          <a:p>
            <a:pPr>
              <a:defRPr/>
            </a:pPr>
            <a:fld id="{57F69FF0-1750-41AB-B886-CC513E43E9D2}" type="slidenum">
              <a:rPr lang="en-US" altLang="en-US"/>
              <a:pPr>
                <a:defRPr/>
              </a:pPr>
              <a:t>‹#›</a:t>
            </a:fld>
            <a:endParaRPr lang="en-US" altLang="en-US"/>
          </a:p>
        </p:txBody>
      </p:sp>
    </p:spTree>
    <p:extLst>
      <p:ext uri="{BB962C8B-B14F-4D97-AF65-F5344CB8AC3E}">
        <p14:creationId xmlns:p14="http://schemas.microsoft.com/office/powerpoint/2010/main" val="2038649150"/>
      </p:ext>
    </p:extLst>
  </p:cSld>
  <p:clrMapOvr>
    <a:masterClrMapping/>
  </p:clrMapOvr>
  <p:transition>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914400" y="1981200"/>
            <a:ext cx="10363200" cy="4114800"/>
          </a:xfrm>
        </p:spPr>
        <p:txBody>
          <a:bodyPr/>
          <a:lstStyle/>
          <a:p>
            <a:pPr lvl="0"/>
            <a:endParaRPr lang="en-AU" noProof="0" smtClean="0"/>
          </a:p>
        </p:txBody>
      </p:sp>
      <p:sp>
        <p:nvSpPr>
          <p:cNvPr id="4" name="Rectangle 4"/>
          <p:cNvSpPr>
            <a:spLocks noGrp="1" noChangeArrowheads="1"/>
          </p:cNvSpPr>
          <p:nvPr>
            <p:ph type="dt" sz="half" idx="10"/>
          </p:nvPr>
        </p:nvSpPr>
        <p:spPr>
          <a:ln/>
        </p:spPr>
        <p:txBody>
          <a:bodyPr/>
          <a:lstStyle>
            <a:lvl1pPr>
              <a:defRPr/>
            </a:lvl1pPr>
          </a:lstStyle>
          <a:p>
            <a:pPr>
              <a:defRPr/>
            </a:pPr>
            <a:fld id="{866C9CA8-56B9-40CD-9165-29019054DBE6}" type="datetime1">
              <a:rPr lang="en-US"/>
              <a:pPr>
                <a:defRPr/>
              </a:pPr>
              <a:t>8/16/2021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Course Information Session Yr 10-11</a:t>
            </a:r>
          </a:p>
        </p:txBody>
      </p:sp>
      <p:sp>
        <p:nvSpPr>
          <p:cNvPr id="6" name="Rectangle 6"/>
          <p:cNvSpPr>
            <a:spLocks noGrp="1" noChangeArrowheads="1"/>
          </p:cNvSpPr>
          <p:nvPr>
            <p:ph type="sldNum" sz="quarter" idx="12"/>
          </p:nvPr>
        </p:nvSpPr>
        <p:spPr>
          <a:ln/>
        </p:spPr>
        <p:txBody>
          <a:bodyPr/>
          <a:lstStyle>
            <a:lvl1pPr>
              <a:defRPr/>
            </a:lvl1pPr>
          </a:lstStyle>
          <a:p>
            <a:pPr>
              <a:defRPr/>
            </a:pPr>
            <a:fld id="{9BB4E788-6CE3-4141-9DA8-8AF07EFE1F9C}" type="slidenum">
              <a:rPr lang="en-US" altLang="en-US"/>
              <a:pPr>
                <a:defRPr/>
              </a:pPr>
              <a:t>‹#›</a:t>
            </a:fld>
            <a:endParaRPr lang="en-US" altLang="en-US"/>
          </a:p>
        </p:txBody>
      </p:sp>
    </p:spTree>
    <p:extLst>
      <p:ext uri="{BB962C8B-B14F-4D97-AF65-F5344CB8AC3E}">
        <p14:creationId xmlns:p14="http://schemas.microsoft.com/office/powerpoint/2010/main" val="2550515532"/>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F2DE0D-46C0-41E0-8A31-304E4D01F681}" type="datetimeFigureOut">
              <a:rPr lang="en-AU" smtClean="0"/>
              <a:t>16/08/2021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361530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2DE0D-46C0-41E0-8A31-304E4D01F681}" type="datetimeFigureOut">
              <a:rPr lang="en-AU" smtClean="0"/>
              <a:t>16/08/2021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38302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CF2DE0D-46C0-41E0-8A31-304E4D01F681}" type="datetimeFigureOut">
              <a:rPr lang="en-AU" smtClean="0"/>
              <a:t>16/08/2021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291988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CF2DE0D-46C0-41E0-8A31-304E4D01F681}" type="datetimeFigureOut">
              <a:rPr lang="en-AU" smtClean="0"/>
              <a:t>16/08/2021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387728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CF2DE0D-46C0-41E0-8A31-304E4D01F681}" type="datetimeFigureOut">
              <a:rPr lang="en-AU" smtClean="0"/>
              <a:t>16/08/2021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22016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2DE0D-46C0-41E0-8A31-304E4D01F681}" type="datetimeFigureOut">
              <a:rPr lang="en-AU" smtClean="0"/>
              <a:t>16/08/2021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260722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F2DE0D-46C0-41E0-8A31-304E4D01F681}" type="datetimeFigureOut">
              <a:rPr lang="en-AU" smtClean="0"/>
              <a:t>16/08/2021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305235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F2DE0D-46C0-41E0-8A31-304E4D01F681}" type="datetimeFigureOut">
              <a:rPr lang="en-AU" smtClean="0"/>
              <a:t>16/08/2021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17080AB-297F-4AED-BBC8-0DA0B554B1E8}" type="slidenum">
              <a:rPr lang="en-AU" smtClean="0"/>
              <a:t>‹#›</a:t>
            </a:fld>
            <a:endParaRPr lang="en-AU"/>
          </a:p>
        </p:txBody>
      </p:sp>
    </p:spTree>
    <p:extLst>
      <p:ext uri="{BB962C8B-B14F-4D97-AF65-F5344CB8AC3E}">
        <p14:creationId xmlns:p14="http://schemas.microsoft.com/office/powerpoint/2010/main" val="37146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DE0D-46C0-41E0-8A31-304E4D01F681}" type="datetimeFigureOut">
              <a:rPr lang="en-AU" smtClean="0"/>
              <a:t>16/08/2021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080AB-297F-4AED-BBC8-0DA0B554B1E8}" type="slidenum">
              <a:rPr lang="en-AU" smtClean="0"/>
              <a:t>‹#›</a:t>
            </a:fld>
            <a:endParaRPr lang="en-AU"/>
          </a:p>
        </p:txBody>
      </p:sp>
    </p:spTree>
    <p:extLst>
      <p:ext uri="{BB962C8B-B14F-4D97-AF65-F5344CB8AC3E}">
        <p14:creationId xmlns:p14="http://schemas.microsoft.com/office/powerpoint/2010/main" val="4121202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V5WoA2T4H3g" TargetMode="External"/><Relationship Id="rId2" Type="http://schemas.openxmlformats.org/officeDocument/2006/relationships/hyperlink" Target="https://www.vtac.edu.au/atar-scaling-guide-2022.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cE0ImGZSf_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vcaa.vic.edu.au/vcal/students/compulsorystrand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lipArt Placeholder 6" descr="jennifer cover.jpg"/>
          <p:cNvPicPr>
            <a:picLocks noGrp="1" noChangeAspect="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753258" y="156137"/>
            <a:ext cx="5357812" cy="6388100"/>
          </a:xfrm>
        </p:spPr>
      </p:pic>
      <p:sp>
        <p:nvSpPr>
          <p:cNvPr id="5123" name="Date Placeholder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400" dirty="0"/>
          </a:p>
        </p:txBody>
      </p:sp>
      <p:sp>
        <p:nvSpPr>
          <p:cNvPr id="512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512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A48153-5F36-46FC-B18D-A50A8A4C54BA}" type="slidenum">
              <a:rPr lang="en-US" altLang="en-US" sz="1400"/>
              <a:pPr>
                <a:spcBef>
                  <a:spcPct val="0"/>
                </a:spcBef>
                <a:buFontTx/>
                <a:buNone/>
              </a:pPr>
              <a:t>1</a:t>
            </a:fld>
            <a:endParaRPr lang="en-US" altLang="en-US" sz="1400"/>
          </a:p>
        </p:txBody>
      </p:sp>
    </p:spTree>
    <p:extLst>
      <p:ext uri="{BB962C8B-B14F-4D97-AF65-F5344CB8AC3E}">
        <p14:creationId xmlns:p14="http://schemas.microsoft.com/office/powerpoint/2010/main" val="2626421410"/>
      </p:ext>
    </p:extLst>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90" name="Content Placeholder 2" descr="year 12 2013 newspaper story.pdf - Adobe Reade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 y="-387350"/>
            <a:ext cx="11722100" cy="6334125"/>
          </a:xfrm>
        </p:spPr>
      </p:pic>
      <p:sp>
        <p:nvSpPr>
          <p:cNvPr id="16387"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5B95924-9C04-4944-88E2-981A28783C10}" type="datetime1">
              <a:rPr lang="en-US" altLang="en-US" sz="1400"/>
              <a:pPr>
                <a:spcBef>
                  <a:spcPct val="0"/>
                </a:spcBef>
                <a:buFontTx/>
                <a:buNone/>
              </a:pPr>
              <a:t>8/16/2021</a:t>
            </a:fld>
            <a:endParaRPr lang="en-US" altLang="en-US" sz="1400"/>
          </a:p>
        </p:txBody>
      </p:sp>
      <p:sp>
        <p:nvSpPr>
          <p:cNvPr id="163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a:t>
            </a:r>
            <a:r>
              <a:rPr lang="en-US" altLang="en-US" sz="1400" dirty="0"/>
              <a:t> </a:t>
            </a:r>
            <a:r>
              <a:rPr lang="en-US" altLang="en-US" sz="1400" dirty="0" smtClean="0"/>
              <a:t>s 11-12</a:t>
            </a:r>
            <a:endParaRPr lang="en-US" altLang="en-US" sz="1400" dirty="0"/>
          </a:p>
        </p:txBody>
      </p:sp>
      <p:sp>
        <p:nvSpPr>
          <p:cNvPr id="163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88292D-9DD0-4B6D-B06B-290C52633C61}" type="slidenum">
              <a:rPr lang="en-US" altLang="en-US" sz="1400"/>
              <a:pPr>
                <a:spcBef>
                  <a:spcPct val="0"/>
                </a:spcBef>
                <a:buFontTx/>
                <a:buNone/>
              </a:pPr>
              <a:t>10</a:t>
            </a:fld>
            <a:endParaRPr lang="en-US" altLang="en-US" sz="1400"/>
          </a:p>
        </p:txBody>
      </p:sp>
    </p:spTree>
    <p:extLst>
      <p:ext uri="{BB962C8B-B14F-4D97-AF65-F5344CB8AC3E}">
        <p14:creationId xmlns:p14="http://schemas.microsoft.com/office/powerpoint/2010/main" val="12647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1" y="609600"/>
            <a:ext cx="7775575" cy="819150"/>
          </a:xfrm>
        </p:spPr>
        <p:txBody>
          <a:bodyPr/>
          <a:lstStyle/>
          <a:p>
            <a:pPr eaLnBrk="1" hangingPunct="1"/>
            <a:r>
              <a:rPr lang="en-US" altLang="en-US" smtClean="0"/>
              <a:t>Key terms</a:t>
            </a:r>
          </a:p>
        </p:txBody>
      </p:sp>
      <p:sp>
        <p:nvSpPr>
          <p:cNvPr id="17414" name="Rectangle 3"/>
          <p:cNvSpPr>
            <a:spLocks noGrp="1" noChangeArrowheads="1"/>
          </p:cNvSpPr>
          <p:nvPr>
            <p:ph idx="1"/>
          </p:nvPr>
        </p:nvSpPr>
        <p:spPr>
          <a:xfrm>
            <a:off x="2238375" y="1357313"/>
            <a:ext cx="7772400" cy="4495800"/>
          </a:xfrm>
        </p:spPr>
        <p:txBody>
          <a:bodyPr>
            <a:normAutofit fontScale="92500" lnSpcReduction="20000"/>
          </a:bodyPr>
          <a:lstStyle/>
          <a:p>
            <a:pPr marL="609600" indent="-609600">
              <a:buNone/>
            </a:pPr>
            <a:r>
              <a:rPr lang="en-US" altLang="en-US"/>
              <a:t>1.    </a:t>
            </a:r>
            <a:r>
              <a:rPr lang="en-US" altLang="en-US" u="sng"/>
              <a:t>VCAA – Victorian Curriculum &amp; Assessment Authority - </a:t>
            </a:r>
            <a:r>
              <a:rPr lang="en-US" altLang="en-US"/>
              <a:t>The central body that runs the VCE/VCAL</a:t>
            </a:r>
          </a:p>
          <a:p>
            <a:pPr marL="609600" indent="-609600"/>
            <a:r>
              <a:rPr lang="en-US" altLang="en-US"/>
              <a:t>It sets the rules for achieving certificates</a:t>
            </a:r>
          </a:p>
          <a:p>
            <a:pPr marL="609600" indent="-609600"/>
            <a:r>
              <a:rPr lang="en-US" altLang="en-US"/>
              <a:t>It is responsible for the final study scores (for Unit 3 and 4 subjects)</a:t>
            </a:r>
          </a:p>
          <a:p>
            <a:pPr marL="609600" indent="-609600">
              <a:buFontTx/>
              <a:buAutoNum type="arabicPeriod" startAt="2"/>
            </a:pPr>
            <a:r>
              <a:rPr lang="en-US" altLang="en-US" u="sng"/>
              <a:t>VTAC – Victorian Tertiary Admissions Centre</a:t>
            </a:r>
          </a:p>
          <a:p>
            <a:pPr marL="609600" indent="-609600"/>
            <a:r>
              <a:rPr lang="en-US" altLang="en-US"/>
              <a:t> (SATAC in S.A.) VTAC calculates the ATAR and makes university offers  </a:t>
            </a:r>
          </a:p>
          <a:p>
            <a:pPr marL="609600" indent="-609600">
              <a:buFontTx/>
              <a:buAutoNum type="arabicPeriod" startAt="3"/>
            </a:pPr>
            <a:r>
              <a:rPr lang="en-US" altLang="en-US" b="1" u="sng"/>
              <a:t>Australian Tertiary Admission Rank (ATAR)</a:t>
            </a:r>
          </a:p>
          <a:p>
            <a:pPr marL="609600" indent="-609600"/>
            <a:r>
              <a:rPr lang="en-US" altLang="en-US"/>
              <a:t>the score that gets you into university . Students are ranked by how well they do in Year 12 (3/4) units.</a:t>
            </a:r>
          </a:p>
        </p:txBody>
      </p:sp>
      <p:sp>
        <p:nvSpPr>
          <p:cNvPr id="1741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B6B009F-87C3-4AC7-9755-23DC879EC8BD}" type="datetime1">
              <a:rPr lang="en-US" altLang="en-US" sz="1400"/>
              <a:pPr>
                <a:spcBef>
                  <a:spcPct val="0"/>
                </a:spcBef>
                <a:buFontTx/>
                <a:buNone/>
              </a:pPr>
              <a:t>8/16/2021</a:t>
            </a:fld>
            <a:endParaRPr lang="en-US" altLang="en-US" sz="1400"/>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5338685-FB0E-4504-90B5-207E05E27888}" type="slidenum">
              <a:rPr lang="en-US" altLang="en-US" sz="1400"/>
              <a:pPr>
                <a:spcBef>
                  <a:spcPct val="0"/>
                </a:spcBef>
                <a:buFontTx/>
                <a:buNone/>
              </a:pPr>
              <a:t>11</a:t>
            </a:fld>
            <a:endParaRPr lang="en-US" altLang="en-US" sz="1400"/>
          </a:p>
        </p:txBody>
      </p:sp>
      <p:sp>
        <p:nvSpPr>
          <p:cNvPr id="17415" name="AutoShape 4">
            <a:hlinkClick r:id="" action="ppaction://hlinkshowjump?jump=previousslide" highlightClick="1"/>
          </p:cNvPr>
          <p:cNvSpPr>
            <a:spLocks noChangeArrowheads="1"/>
          </p:cNvSpPr>
          <p:nvPr/>
        </p:nvSpPr>
        <p:spPr bwMode="auto">
          <a:xfrm>
            <a:off x="1905000" y="6248400"/>
            <a:ext cx="5334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7416" name="AutoShape 5">
            <a:hlinkClick r:id="" action="ppaction://hlinkshowjump?jump=nextslide" highlightClick="1"/>
          </p:cNvPr>
          <p:cNvSpPr>
            <a:spLocks noChangeArrowheads="1"/>
          </p:cNvSpPr>
          <p:nvPr/>
        </p:nvSpPr>
        <p:spPr bwMode="auto">
          <a:xfrm>
            <a:off x="9677400" y="6248400"/>
            <a:ext cx="661988"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310164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altLang="en-US" smtClean="0"/>
              <a:t>Key terms</a:t>
            </a:r>
          </a:p>
        </p:txBody>
      </p:sp>
      <p:sp>
        <p:nvSpPr>
          <p:cNvPr id="18438" name="Rectangle 3"/>
          <p:cNvSpPr>
            <a:spLocks noGrp="1" noChangeArrowheads="1"/>
          </p:cNvSpPr>
          <p:nvPr>
            <p:ph idx="1"/>
          </p:nvPr>
        </p:nvSpPr>
        <p:spPr>
          <a:xfrm>
            <a:off x="2209800" y="1524000"/>
            <a:ext cx="7772400" cy="4572000"/>
          </a:xfrm>
        </p:spPr>
        <p:txBody>
          <a:bodyPr/>
          <a:lstStyle/>
          <a:p>
            <a:pPr eaLnBrk="1" hangingPunct="1">
              <a:buFontTx/>
              <a:buNone/>
            </a:pPr>
            <a:r>
              <a:rPr lang="en-US" altLang="en-US"/>
              <a:t>2.   </a:t>
            </a:r>
            <a:r>
              <a:rPr lang="en-US" altLang="en-US" u="sng"/>
              <a:t>Unit</a:t>
            </a:r>
            <a:r>
              <a:rPr lang="en-US" altLang="en-US"/>
              <a:t>	 	- this lasts for one semester</a:t>
            </a:r>
          </a:p>
          <a:p>
            <a:pPr eaLnBrk="1" hangingPunct="1">
              <a:buFontTx/>
              <a:buNone/>
            </a:pPr>
            <a:r>
              <a:rPr lang="en-US" altLang="en-US"/>
              <a:t>3.  </a:t>
            </a:r>
            <a:r>
              <a:rPr lang="en-US" altLang="en-US" u="sng"/>
              <a:t>Semester</a:t>
            </a:r>
            <a:r>
              <a:rPr lang="en-US" altLang="en-US"/>
              <a:t>		- this is half a year  </a:t>
            </a:r>
          </a:p>
          <a:p>
            <a:pPr eaLnBrk="1" hangingPunct="1">
              <a:buFontTx/>
              <a:buNone/>
            </a:pPr>
            <a:r>
              <a:rPr lang="en-US" altLang="en-US"/>
              <a:t>				so a Year 11 student will complete Unit 1 &amp; Unit 2 English during the year</a:t>
            </a:r>
            <a:endParaRPr lang="en-US" altLang="en-US" u="sng"/>
          </a:p>
          <a:p>
            <a:pPr eaLnBrk="1" hangingPunct="1">
              <a:buFontTx/>
              <a:buNone/>
            </a:pPr>
            <a:r>
              <a:rPr lang="en-US" altLang="en-US"/>
              <a:t>4.   </a:t>
            </a:r>
            <a:r>
              <a:rPr lang="en-US" altLang="en-US" u="sng"/>
              <a:t>VCE</a:t>
            </a:r>
            <a:r>
              <a:rPr lang="en-US" altLang="en-US"/>
              <a:t> -  	the Victorian Certificate of Education</a:t>
            </a:r>
          </a:p>
          <a:p>
            <a:pPr eaLnBrk="1" hangingPunct="1"/>
            <a:r>
              <a:rPr lang="en-US" altLang="en-US"/>
              <a:t>This is usually attempted over two or three years</a:t>
            </a:r>
          </a:p>
          <a:p>
            <a:pPr eaLnBrk="1" hangingPunct="1"/>
            <a:r>
              <a:rPr lang="en-US" altLang="en-US"/>
              <a:t>To gain the certificate the student must satisfactorily complete at least 16 units</a:t>
            </a:r>
          </a:p>
        </p:txBody>
      </p:sp>
      <p:sp>
        <p:nvSpPr>
          <p:cNvPr id="1843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A598F7D-3F0D-45E4-A75B-7BD9BF8613DB}" type="datetime1">
              <a:rPr lang="en-US" altLang="en-US" sz="1400"/>
              <a:pPr>
                <a:spcBef>
                  <a:spcPct val="0"/>
                </a:spcBef>
                <a:buFontTx/>
                <a:buNone/>
              </a:pPr>
              <a:t>8/16/2021</a:t>
            </a:fld>
            <a:endParaRPr lang="en-US" altLang="en-US" sz="1400"/>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741313-B2BC-443D-B9F4-C8C39B826477}" type="slidenum">
              <a:rPr lang="en-US" altLang="en-US" sz="1400"/>
              <a:pPr>
                <a:spcBef>
                  <a:spcPct val="0"/>
                </a:spcBef>
                <a:buFontTx/>
                <a:buNone/>
              </a:pPr>
              <a:t>12</a:t>
            </a:fld>
            <a:endParaRPr lang="en-US" altLang="en-US" sz="1400"/>
          </a:p>
        </p:txBody>
      </p:sp>
      <p:sp>
        <p:nvSpPr>
          <p:cNvPr id="18439" name="AutoShape 4">
            <a:hlinkClick r:id="" action="ppaction://hlinkshowjump?jump=previousslide" highlightClick="1"/>
          </p:cNvPr>
          <p:cNvSpPr>
            <a:spLocks noChangeArrowheads="1"/>
          </p:cNvSpPr>
          <p:nvPr/>
        </p:nvSpPr>
        <p:spPr bwMode="auto">
          <a:xfrm>
            <a:off x="1981200" y="6172200"/>
            <a:ext cx="4572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8440" name="AutoShape 5">
            <a:hlinkClick r:id="" action="ppaction://hlinkshowjump?jump=nextslide" highlightClick="1"/>
          </p:cNvPr>
          <p:cNvSpPr>
            <a:spLocks noChangeArrowheads="1"/>
          </p:cNvSpPr>
          <p:nvPr/>
        </p:nvSpPr>
        <p:spPr bwMode="auto">
          <a:xfrm>
            <a:off x="9906000" y="6172200"/>
            <a:ext cx="5334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280355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C6A6B8-7E3D-4ECB-B43F-893E469254FB}" type="datetime1">
              <a:rPr lang="en-US" altLang="en-US" sz="1400"/>
              <a:pPr>
                <a:spcBef>
                  <a:spcPct val="0"/>
                </a:spcBef>
                <a:buFontTx/>
                <a:buNone/>
              </a:pPr>
              <a:t>8/16/2021</a:t>
            </a:fld>
            <a:endParaRPr lang="en-US" altLang="en-US" sz="1400"/>
          </a:p>
        </p:txBody>
      </p:sp>
      <p:sp>
        <p:nvSpPr>
          <p:cNvPr id="19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Course Information Session Yr 10-11</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3FA0AD-0B26-4DDD-8497-A7401BEDA7C9}" type="slidenum">
              <a:rPr lang="en-US" altLang="en-US" sz="1400"/>
              <a:pPr>
                <a:spcBef>
                  <a:spcPct val="0"/>
                </a:spcBef>
                <a:buFontTx/>
                <a:buNone/>
              </a:pPr>
              <a:t>13</a:t>
            </a:fld>
            <a:endParaRPr lang="en-US" altLang="en-US" sz="1400"/>
          </a:p>
        </p:txBody>
      </p:sp>
      <p:sp>
        <p:nvSpPr>
          <p:cNvPr id="19461" name="Rectangle 2"/>
          <p:cNvSpPr>
            <a:spLocks noChangeArrowheads="1"/>
          </p:cNvSpPr>
          <p:nvPr/>
        </p:nvSpPr>
        <p:spPr bwMode="auto">
          <a:xfrm>
            <a:off x="1981200" y="381001"/>
            <a:ext cx="84582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dirty="0"/>
              <a:t>As part of the minimum of 16 units, students  need  at least:</a:t>
            </a:r>
          </a:p>
          <a:p>
            <a:pPr eaLnBrk="1" hangingPunct="1">
              <a:spcBef>
                <a:spcPct val="50000"/>
              </a:spcBef>
              <a:buFontTx/>
              <a:buChar char="-"/>
            </a:pPr>
            <a:r>
              <a:rPr lang="en-US" altLang="en-US" dirty="0"/>
              <a:t> </a:t>
            </a:r>
            <a:r>
              <a:rPr lang="en-US" altLang="en-US" sz="2800" u="sng" dirty="0"/>
              <a:t>three units of English</a:t>
            </a:r>
            <a:r>
              <a:rPr lang="en-US" altLang="en-US" sz="2800" dirty="0"/>
              <a:t> (from Units 1,2,3 &amp; 4)</a:t>
            </a:r>
          </a:p>
          <a:p>
            <a:pPr eaLnBrk="1" hangingPunct="1">
              <a:spcBef>
                <a:spcPct val="50000"/>
              </a:spcBef>
              <a:buFontTx/>
              <a:buChar char="-"/>
            </a:pPr>
            <a:r>
              <a:rPr lang="en-US" altLang="en-US" sz="2800" dirty="0"/>
              <a:t> </a:t>
            </a:r>
            <a:r>
              <a:rPr lang="en-US" altLang="en-US" sz="2800" u="sng" dirty="0"/>
              <a:t>three other subjects at Unit 3/4 level</a:t>
            </a:r>
          </a:p>
          <a:p>
            <a:pPr eaLnBrk="1" hangingPunct="1">
              <a:spcBef>
                <a:spcPct val="50000"/>
              </a:spcBef>
              <a:buFontTx/>
              <a:buChar char="-"/>
            </a:pPr>
            <a:r>
              <a:rPr lang="en-US" altLang="en-US" sz="2800" dirty="0"/>
              <a:t>VET units completed in school and through SBAs* can be included in the 16 units </a:t>
            </a:r>
          </a:p>
          <a:p>
            <a:pPr eaLnBrk="1" hangingPunct="1">
              <a:spcBef>
                <a:spcPct val="50000"/>
              </a:spcBef>
              <a:buFontTx/>
              <a:buChar char="-"/>
            </a:pPr>
            <a:r>
              <a:rPr lang="en-US" altLang="en-US" sz="2800" dirty="0"/>
              <a:t>Each unit has </a:t>
            </a:r>
            <a:r>
              <a:rPr lang="en-US" altLang="en-US" sz="2800" u="sng" dirty="0"/>
              <a:t>learning outcomes</a:t>
            </a:r>
            <a:r>
              <a:rPr lang="en-US" altLang="en-US" sz="2800" dirty="0"/>
              <a:t>.  </a:t>
            </a:r>
          </a:p>
          <a:p>
            <a:pPr eaLnBrk="1" hangingPunct="1">
              <a:spcBef>
                <a:spcPct val="50000"/>
              </a:spcBef>
              <a:buFontTx/>
              <a:buNone/>
            </a:pPr>
            <a:r>
              <a:rPr lang="en-US" altLang="en-US" sz="2800" dirty="0"/>
              <a:t>These are what you must know or be able to do by the time you have finished a unit.</a:t>
            </a:r>
          </a:p>
          <a:p>
            <a:pPr eaLnBrk="1" hangingPunct="1">
              <a:spcBef>
                <a:spcPct val="50000"/>
              </a:spcBef>
              <a:buFontTx/>
              <a:buNone/>
            </a:pPr>
            <a:endParaRPr lang="en-US" altLang="en-US" sz="2800" dirty="0"/>
          </a:p>
          <a:p>
            <a:pPr eaLnBrk="1" hangingPunct="1">
              <a:spcBef>
                <a:spcPct val="50000"/>
              </a:spcBef>
              <a:buFontTx/>
              <a:buChar char="-"/>
            </a:pPr>
            <a:endParaRPr lang="en-US" altLang="en-US" sz="2800" dirty="0"/>
          </a:p>
        </p:txBody>
      </p:sp>
      <p:sp>
        <p:nvSpPr>
          <p:cNvPr id="19462" name="AutoShape 3">
            <a:hlinkClick r:id="" action="ppaction://hlinkshowjump?jump=previousslide" highlightClick="1"/>
          </p:cNvPr>
          <p:cNvSpPr>
            <a:spLocks noChangeArrowheads="1"/>
          </p:cNvSpPr>
          <p:nvPr/>
        </p:nvSpPr>
        <p:spPr bwMode="auto">
          <a:xfrm>
            <a:off x="1905000" y="6096000"/>
            <a:ext cx="609600" cy="3810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9463" name="AutoShape 4">
            <a:hlinkClick r:id="" action="ppaction://hlinkshowjump?jump=nextslide" highlightClick="1"/>
          </p:cNvPr>
          <p:cNvSpPr>
            <a:spLocks noChangeArrowheads="1"/>
          </p:cNvSpPr>
          <p:nvPr/>
        </p:nvSpPr>
        <p:spPr bwMode="auto">
          <a:xfrm>
            <a:off x="9372600" y="6096000"/>
            <a:ext cx="6096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421776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986617-D736-46D9-B12F-06427CB0FF6B}" type="datetime1">
              <a:rPr lang="en-US" altLang="en-US" sz="1400"/>
              <a:pPr>
                <a:spcBef>
                  <a:spcPct val="0"/>
                </a:spcBef>
                <a:buFontTx/>
                <a:buNone/>
              </a:pPr>
              <a:t>8/16/2021</a:t>
            </a:fld>
            <a:endParaRPr lang="en-US" altLang="en-US" sz="1400"/>
          </a:p>
        </p:txBody>
      </p:sp>
      <p:sp>
        <p:nvSpPr>
          <p:cNvPr id="20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Course Information Session Yr 10-11</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09EF8DD-72B5-4667-B4FF-38AE557DCDAB}" type="slidenum">
              <a:rPr lang="en-US" altLang="en-US" sz="1400"/>
              <a:pPr>
                <a:spcBef>
                  <a:spcPct val="0"/>
                </a:spcBef>
                <a:buFontTx/>
                <a:buNone/>
              </a:pPr>
              <a:t>14</a:t>
            </a:fld>
            <a:endParaRPr lang="en-US" altLang="en-US" sz="1400"/>
          </a:p>
        </p:txBody>
      </p:sp>
      <p:sp>
        <p:nvSpPr>
          <p:cNvPr id="20485" name="Text Box 2"/>
          <p:cNvSpPr txBox="1">
            <a:spLocks noChangeArrowheads="1"/>
          </p:cNvSpPr>
          <p:nvPr/>
        </p:nvSpPr>
        <p:spPr bwMode="auto">
          <a:xfrm>
            <a:off x="2057400" y="457200"/>
            <a:ext cx="78486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u="sng" dirty="0"/>
              <a:t>SATISFACTORY COMPLETION   (S)</a:t>
            </a:r>
          </a:p>
          <a:p>
            <a:pPr eaLnBrk="1" hangingPunct="1">
              <a:spcBef>
                <a:spcPct val="50000"/>
              </a:spcBef>
              <a:buFontTx/>
              <a:buNone/>
            </a:pPr>
            <a:r>
              <a:rPr lang="en-US" altLang="en-US" sz="2400" dirty="0"/>
              <a:t>To gain an S for a unit you must know or be able to do what the unit requires.</a:t>
            </a:r>
          </a:p>
          <a:p>
            <a:pPr eaLnBrk="1" hangingPunct="1">
              <a:spcBef>
                <a:spcPct val="50000"/>
              </a:spcBef>
              <a:buFontTx/>
              <a:buNone/>
            </a:pPr>
            <a:r>
              <a:rPr lang="en-US" altLang="en-US" sz="2400" dirty="0"/>
              <a:t>T o get the VCE you must gain at least 16 </a:t>
            </a:r>
            <a:r>
              <a:rPr lang="en-US" altLang="en-US" sz="2400" dirty="0" err="1"/>
              <a:t>Ss</a:t>
            </a:r>
            <a:endParaRPr lang="en-US" altLang="en-US" sz="2400" dirty="0"/>
          </a:p>
          <a:p>
            <a:pPr algn="ctr" eaLnBrk="1" hangingPunct="1">
              <a:spcBef>
                <a:spcPct val="50000"/>
              </a:spcBef>
              <a:buFontTx/>
              <a:buNone/>
            </a:pPr>
            <a:r>
              <a:rPr lang="en-US" altLang="en-US" sz="2800" u="sng" dirty="0"/>
              <a:t>GRADES </a:t>
            </a:r>
          </a:p>
          <a:p>
            <a:pPr eaLnBrk="1" hangingPunct="1">
              <a:spcBef>
                <a:spcPct val="50000"/>
              </a:spcBef>
              <a:buFontTx/>
              <a:buNone/>
            </a:pPr>
            <a:r>
              <a:rPr lang="en-US" altLang="en-US" sz="2800" dirty="0"/>
              <a:t>You will also be awarded grades for the work done in each unit but only at Unit 3 and 4 level. All grades at unit 1 and 2 level are internal.</a:t>
            </a:r>
          </a:p>
          <a:p>
            <a:pPr eaLnBrk="1" hangingPunct="1">
              <a:spcBef>
                <a:spcPct val="50000"/>
              </a:spcBef>
              <a:buFontTx/>
              <a:buNone/>
            </a:pPr>
            <a:r>
              <a:rPr lang="en-US" altLang="en-US" sz="2800" b="1" dirty="0"/>
              <a:t>VCAL</a:t>
            </a:r>
            <a:r>
              <a:rPr lang="en-US" altLang="en-US" sz="2800" dirty="0"/>
              <a:t> – the Victorian Certificate of Applied Learning – more about this later.</a:t>
            </a:r>
          </a:p>
          <a:p>
            <a:pPr eaLnBrk="1" hangingPunct="1">
              <a:spcBef>
                <a:spcPct val="50000"/>
              </a:spcBef>
              <a:buFontTx/>
              <a:buNone/>
            </a:pPr>
            <a:endParaRPr lang="en-US" altLang="en-US" sz="2400" dirty="0"/>
          </a:p>
          <a:p>
            <a:pPr eaLnBrk="1" hangingPunct="1">
              <a:spcBef>
                <a:spcPct val="50000"/>
              </a:spcBef>
              <a:buFontTx/>
              <a:buNone/>
            </a:pPr>
            <a:endParaRPr lang="en-US" altLang="en-US" sz="2400" dirty="0"/>
          </a:p>
        </p:txBody>
      </p:sp>
      <p:sp>
        <p:nvSpPr>
          <p:cNvPr id="20486" name="AutoShape 3">
            <a:hlinkClick r:id="" action="ppaction://hlinkshowjump?jump=previousslide" highlightClick="1"/>
          </p:cNvPr>
          <p:cNvSpPr>
            <a:spLocks noChangeArrowheads="1"/>
          </p:cNvSpPr>
          <p:nvPr/>
        </p:nvSpPr>
        <p:spPr bwMode="auto">
          <a:xfrm>
            <a:off x="2057400" y="6172200"/>
            <a:ext cx="5334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20487" name="AutoShape 4">
            <a:hlinkClick r:id="" action="ppaction://hlinkshowjump?jump=nextslide" highlightClick="1"/>
          </p:cNvPr>
          <p:cNvSpPr>
            <a:spLocks noChangeArrowheads="1"/>
          </p:cNvSpPr>
          <p:nvPr/>
        </p:nvSpPr>
        <p:spPr bwMode="auto">
          <a:xfrm>
            <a:off x="9753600" y="6172200"/>
            <a:ext cx="533400" cy="3048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354135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pPr eaLnBrk="1" hangingPunct="1"/>
            <a:r>
              <a:rPr lang="en-US" altLang="en-US" sz="3600"/>
              <a:t>If you do the work – what will you get from the VCAA or VTAC?</a:t>
            </a:r>
          </a:p>
        </p:txBody>
      </p:sp>
      <p:sp>
        <p:nvSpPr>
          <p:cNvPr id="21510" name="Rectangle 3"/>
          <p:cNvSpPr>
            <a:spLocks noGrp="1" noChangeArrowheads="1"/>
          </p:cNvSpPr>
          <p:nvPr>
            <p:ph idx="1"/>
          </p:nvPr>
        </p:nvSpPr>
        <p:spPr/>
        <p:txBody>
          <a:bodyPr/>
          <a:lstStyle/>
          <a:p>
            <a:pPr eaLnBrk="1" hangingPunct="1">
              <a:lnSpc>
                <a:spcPct val="90000"/>
              </a:lnSpc>
              <a:buFontTx/>
              <a:buNone/>
            </a:pPr>
            <a:r>
              <a:rPr lang="en-US" altLang="en-US" smtClean="0"/>
              <a:t>At the end of Year 11: </a:t>
            </a:r>
          </a:p>
          <a:p>
            <a:pPr eaLnBrk="1" hangingPunct="1">
              <a:lnSpc>
                <a:spcPct val="90000"/>
              </a:lnSpc>
            </a:pPr>
            <a:r>
              <a:rPr lang="en-US" altLang="en-US" smtClean="0"/>
              <a:t>an S in each Unit 1 and 2 when the student has satisfied (</a:t>
            </a:r>
            <a:r>
              <a:rPr lang="en-US" altLang="en-US" sz="2400"/>
              <a:t>showed knowledge &amp;understanding of </a:t>
            </a:r>
            <a:r>
              <a:rPr lang="en-US" altLang="en-US" smtClean="0"/>
              <a:t>) the outcomes. </a:t>
            </a:r>
          </a:p>
          <a:p>
            <a:pPr eaLnBrk="1" hangingPunct="1">
              <a:lnSpc>
                <a:spcPct val="90000"/>
              </a:lnSpc>
            </a:pPr>
            <a:r>
              <a:rPr lang="en-US" altLang="en-US" smtClean="0"/>
              <a:t>Some students will also have 2 Ss for a Unit 3/4 study and a study score out of 50. (</a:t>
            </a:r>
            <a:r>
              <a:rPr lang="en-US" altLang="en-US"/>
              <a:t>Only Unit 3/4 studies receive study scores towards the ATAR)</a:t>
            </a:r>
          </a:p>
          <a:p>
            <a:pPr eaLnBrk="1" hangingPunct="1">
              <a:lnSpc>
                <a:spcPct val="90000"/>
              </a:lnSpc>
              <a:buFontTx/>
              <a:buNone/>
            </a:pPr>
            <a:endParaRPr lang="en-US" altLang="en-US" smtClean="0"/>
          </a:p>
          <a:p>
            <a:pPr eaLnBrk="1" hangingPunct="1">
              <a:lnSpc>
                <a:spcPct val="90000"/>
              </a:lnSpc>
            </a:pPr>
            <a:endParaRPr lang="en-US" altLang="en-US" smtClean="0"/>
          </a:p>
        </p:txBody>
      </p:sp>
      <p:sp>
        <p:nvSpPr>
          <p:cNvPr id="2150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0F53E76-9971-4B94-AB0B-F934A063B9FB}" type="datetime1">
              <a:rPr lang="en-US" altLang="en-US" sz="1400"/>
              <a:pPr>
                <a:spcBef>
                  <a:spcPct val="0"/>
                </a:spcBef>
                <a:buFontTx/>
                <a:buNone/>
              </a:pPr>
              <a:t>8/16/2021</a:t>
            </a:fld>
            <a:endParaRPr lang="en-US" altLang="en-US" sz="1400"/>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2721A19-7C96-4993-9BD0-D88A9B7CEB37}" type="slidenum">
              <a:rPr lang="en-US" altLang="en-US" sz="1400"/>
              <a:pPr>
                <a:spcBef>
                  <a:spcPct val="0"/>
                </a:spcBef>
                <a:buFontTx/>
                <a:buNone/>
              </a:pPr>
              <a:t>15</a:t>
            </a:fld>
            <a:endParaRPr lang="en-US" altLang="en-US" sz="1400"/>
          </a:p>
        </p:txBody>
      </p:sp>
      <p:sp>
        <p:nvSpPr>
          <p:cNvPr id="21511" name="AutoShape 4">
            <a:hlinkClick r:id="" action="ppaction://hlinkshowjump?jump=nextslide" highlightClick="1"/>
          </p:cNvPr>
          <p:cNvSpPr>
            <a:spLocks noChangeArrowheads="1"/>
          </p:cNvSpPr>
          <p:nvPr/>
        </p:nvSpPr>
        <p:spPr bwMode="auto">
          <a:xfrm>
            <a:off x="9753600" y="6172200"/>
            <a:ext cx="533400" cy="3048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21512" name="AutoShape 5">
            <a:hlinkClick r:id="" action="ppaction://hlinkshowjump?jump=previousslide" highlightClick="1"/>
          </p:cNvPr>
          <p:cNvSpPr>
            <a:spLocks noChangeArrowheads="1"/>
          </p:cNvSpPr>
          <p:nvPr/>
        </p:nvSpPr>
        <p:spPr bwMode="auto">
          <a:xfrm>
            <a:off x="2057400" y="6172200"/>
            <a:ext cx="5334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91283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1C3DB99-CE67-4702-B29F-2EB2DB72EB00}" type="datetime1">
              <a:rPr lang="en-US" altLang="en-US" sz="1400"/>
              <a:pPr>
                <a:spcBef>
                  <a:spcPct val="0"/>
                </a:spcBef>
                <a:buFontTx/>
                <a:buNone/>
              </a:pPr>
              <a:t>8/16/2021</a:t>
            </a:fld>
            <a:endParaRPr lang="en-US" altLang="en-US" sz="1400"/>
          </a:p>
        </p:txBody>
      </p:sp>
      <p:sp>
        <p:nvSpPr>
          <p:cNvPr id="2253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938AA4-5B00-4A2B-A5CB-30924ABC7FFF}" type="slidenum">
              <a:rPr lang="en-US" altLang="en-US" sz="1400"/>
              <a:pPr>
                <a:spcBef>
                  <a:spcPct val="0"/>
                </a:spcBef>
                <a:buFontTx/>
                <a:buNone/>
              </a:pPr>
              <a:t>16</a:t>
            </a:fld>
            <a:endParaRPr lang="en-US" altLang="en-US" sz="1400"/>
          </a:p>
        </p:txBody>
      </p:sp>
      <p:sp>
        <p:nvSpPr>
          <p:cNvPr id="22533" name="Text Box 2"/>
          <p:cNvSpPr txBox="1">
            <a:spLocks noChangeArrowheads="1"/>
          </p:cNvSpPr>
          <p:nvPr/>
        </p:nvSpPr>
        <p:spPr bwMode="auto">
          <a:xfrm>
            <a:off x="1905000" y="533401"/>
            <a:ext cx="81534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endParaRPr lang="en-US" altLang="en-US"/>
          </a:p>
          <a:p>
            <a:pPr eaLnBrk="1" hangingPunct="1">
              <a:spcBef>
                <a:spcPct val="50000"/>
              </a:spcBef>
            </a:pPr>
            <a:r>
              <a:rPr lang="en-US" altLang="en-US"/>
              <a:t>Students may have part or all of a VET certificate or SBA</a:t>
            </a:r>
          </a:p>
          <a:p>
            <a:pPr eaLnBrk="1" hangingPunct="1">
              <a:spcBef>
                <a:spcPct val="50000"/>
              </a:spcBef>
            </a:pPr>
            <a:r>
              <a:rPr lang="en-US" altLang="en-US"/>
              <a:t>or Students may have a VCAL certificate</a:t>
            </a:r>
          </a:p>
        </p:txBody>
      </p:sp>
      <p:sp>
        <p:nvSpPr>
          <p:cNvPr id="22534" name="AutoShape 3">
            <a:hlinkClick r:id="" action="ppaction://hlinkshowjump?jump=previousslide" highlightClick="1"/>
          </p:cNvPr>
          <p:cNvSpPr>
            <a:spLocks noChangeArrowheads="1"/>
          </p:cNvSpPr>
          <p:nvPr/>
        </p:nvSpPr>
        <p:spPr bwMode="auto">
          <a:xfrm>
            <a:off x="1905000" y="5715000"/>
            <a:ext cx="4572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22535" name="AutoShape 4">
            <a:hlinkClick r:id="" action="ppaction://hlinkshowjump?jump=nextslide" highlightClick="1"/>
          </p:cNvPr>
          <p:cNvSpPr>
            <a:spLocks noChangeArrowheads="1"/>
          </p:cNvSpPr>
          <p:nvPr/>
        </p:nvSpPr>
        <p:spPr bwMode="auto">
          <a:xfrm>
            <a:off x="9525000" y="5943600"/>
            <a:ext cx="3810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123922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026"/>
          <p:cNvSpPr>
            <a:spLocks noGrp="1" noChangeArrowheads="1"/>
          </p:cNvSpPr>
          <p:nvPr>
            <p:ph type="title"/>
          </p:nvPr>
        </p:nvSpPr>
        <p:spPr/>
        <p:txBody>
          <a:bodyPr/>
          <a:lstStyle/>
          <a:p>
            <a:pPr eaLnBrk="1" hangingPunct="1"/>
            <a:r>
              <a:rPr lang="en-US" altLang="en-US" sz="4000"/>
              <a:t>Unit 3/4 Grades, Study Scores &amp; ATARS</a:t>
            </a:r>
          </a:p>
        </p:txBody>
      </p:sp>
      <p:sp>
        <p:nvSpPr>
          <p:cNvPr id="23558" name="Rectangle 1027"/>
          <p:cNvSpPr>
            <a:spLocks noGrp="1" noChangeArrowheads="1"/>
          </p:cNvSpPr>
          <p:nvPr>
            <p:ph idx="1"/>
          </p:nvPr>
        </p:nvSpPr>
        <p:spPr/>
        <p:txBody>
          <a:bodyPr/>
          <a:lstStyle/>
          <a:p>
            <a:pPr eaLnBrk="1" hangingPunct="1"/>
            <a:r>
              <a:rPr lang="en-US" altLang="en-US"/>
              <a:t>Grades and study scores  - under the control of the VCAA. VTAC calculates the ATAR.</a:t>
            </a:r>
          </a:p>
          <a:p>
            <a:pPr eaLnBrk="1" hangingPunct="1"/>
            <a:r>
              <a:rPr lang="en-US" altLang="en-US"/>
              <a:t>VCAA only gives grades to Unit 3/4 studies</a:t>
            </a:r>
          </a:p>
          <a:p>
            <a:pPr eaLnBrk="1" hangingPunct="1"/>
            <a:r>
              <a:rPr lang="en-US" altLang="en-US"/>
              <a:t>Coursework/tasks </a:t>
            </a:r>
            <a:r>
              <a:rPr lang="en-US" altLang="en-US">
                <a:sym typeface="Symbol" panose="05050102010706020507" pitchFamily="18" charset="2"/>
              </a:rPr>
              <a:t> grades compared with other students doing that study  score/50 study scores for up to 6 of the students’ 3/4 studies combined and compared with results of all Year 12 students by VTAC ATAR.</a:t>
            </a:r>
          </a:p>
          <a:p>
            <a:pPr eaLnBrk="1" hangingPunct="1"/>
            <a:endParaRPr lang="en-US" altLang="en-US">
              <a:sym typeface="Symbol" panose="05050102010706020507" pitchFamily="18" charset="2"/>
            </a:endParaRPr>
          </a:p>
          <a:p>
            <a:pPr eaLnBrk="1" hangingPunct="1"/>
            <a:endParaRPr lang="en-US" altLang="en-US">
              <a:sym typeface="Symbol" panose="05050102010706020507" pitchFamily="18" charset="2"/>
            </a:endParaRPr>
          </a:p>
        </p:txBody>
      </p:sp>
      <p:sp>
        <p:nvSpPr>
          <p:cNvPr id="2355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A6617F1-7F52-4009-881A-1A2B723E4072}" type="datetime1">
              <a:rPr lang="en-US" altLang="en-US" sz="1400"/>
              <a:pPr>
                <a:spcBef>
                  <a:spcPct val="0"/>
                </a:spcBef>
                <a:buFontTx/>
                <a:buNone/>
              </a:pPr>
              <a:t>8/16/2021</a:t>
            </a:fld>
            <a:endParaRPr lang="en-US" altLang="en-US" sz="1400"/>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496DB1-0BB8-4E46-AB14-85D696F8B0D1}" type="slidenum">
              <a:rPr lang="en-US" altLang="en-US" sz="1400"/>
              <a:pPr>
                <a:spcBef>
                  <a:spcPct val="0"/>
                </a:spcBef>
                <a:buFontTx/>
                <a:buNone/>
              </a:pPr>
              <a:t>17</a:t>
            </a:fld>
            <a:endParaRPr lang="en-US" altLang="en-US" sz="1400"/>
          </a:p>
        </p:txBody>
      </p:sp>
      <p:sp>
        <p:nvSpPr>
          <p:cNvPr id="23559" name="AutoShape 1030">
            <a:hlinkClick r:id="" action="ppaction://hlinkshowjump?jump=previousslide" highlightClick="1"/>
          </p:cNvPr>
          <p:cNvSpPr>
            <a:spLocks noChangeArrowheads="1"/>
          </p:cNvSpPr>
          <p:nvPr/>
        </p:nvSpPr>
        <p:spPr bwMode="auto">
          <a:xfrm>
            <a:off x="2057400" y="6172200"/>
            <a:ext cx="5334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23560" name="AutoShape 1031">
            <a:hlinkClick r:id="" action="ppaction://hlinkshowjump?jump=nextslide" highlightClick="1"/>
          </p:cNvPr>
          <p:cNvSpPr>
            <a:spLocks noChangeArrowheads="1"/>
          </p:cNvSpPr>
          <p:nvPr/>
        </p:nvSpPr>
        <p:spPr bwMode="auto">
          <a:xfrm>
            <a:off x="9525000" y="5943600"/>
            <a:ext cx="3810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41733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209800" y="857250"/>
            <a:ext cx="7772400" cy="5238750"/>
          </a:xfrm>
        </p:spPr>
        <p:txBody>
          <a:bodyPr>
            <a:normAutofit lnSpcReduction="10000"/>
          </a:bodyPr>
          <a:lstStyle/>
          <a:p>
            <a:pPr algn="ctr" eaLnBrk="1" hangingPunct="1">
              <a:lnSpc>
                <a:spcPct val="90000"/>
              </a:lnSpc>
            </a:pPr>
            <a:r>
              <a:rPr lang="en-US" altLang="en-US"/>
              <a:t>COURSEWORK/TASKS  </a:t>
            </a:r>
            <a:r>
              <a:rPr lang="en-US" altLang="en-US">
                <a:sym typeface="Symbol" panose="05050102010706020507" pitchFamily="18" charset="2"/>
              </a:rPr>
              <a:t>  GRADES</a:t>
            </a:r>
          </a:p>
          <a:p>
            <a:pPr algn="ctr" eaLnBrk="1" hangingPunct="1">
              <a:lnSpc>
                <a:spcPct val="90000"/>
              </a:lnSpc>
            </a:pPr>
            <a:r>
              <a:rPr lang="en-US" altLang="en-US">
                <a:sym typeface="Symbol" panose="05050102010706020507" pitchFamily="18" charset="2"/>
              </a:rPr>
              <a:t>GRADES    STUDY SCORE  </a:t>
            </a:r>
          </a:p>
          <a:p>
            <a:pPr eaLnBrk="1" hangingPunct="1">
              <a:lnSpc>
                <a:spcPct val="90000"/>
              </a:lnSpc>
              <a:buFontTx/>
              <a:buNone/>
            </a:pPr>
            <a:r>
              <a:rPr lang="en-US" altLang="en-US">
                <a:sym typeface="Symbol" panose="05050102010706020507" pitchFamily="18" charset="2"/>
              </a:rPr>
              <a:t>            (out of 50 for each completed Unit 3/4 study)</a:t>
            </a:r>
          </a:p>
          <a:p>
            <a:pPr eaLnBrk="1" hangingPunct="1">
              <a:lnSpc>
                <a:spcPct val="90000"/>
              </a:lnSpc>
              <a:buFontTx/>
              <a:buNone/>
            </a:pPr>
            <a:r>
              <a:rPr lang="en-US" altLang="en-US">
                <a:sym typeface="Symbol" panose="05050102010706020507" pitchFamily="18" charset="2"/>
              </a:rPr>
              <a:t>	 </a:t>
            </a:r>
            <a:r>
              <a:rPr lang="en-US" altLang="en-US"/>
              <a:t> eg grades of A, A, A+  </a:t>
            </a:r>
            <a:r>
              <a:rPr lang="en-US" altLang="en-US">
                <a:sym typeface="Symbol" panose="05050102010706020507" pitchFamily="18" charset="2"/>
              </a:rPr>
              <a:t>might convert to a study score of 40 for English  - this would put you in the top 9% </a:t>
            </a:r>
            <a:endParaRPr lang="en-US" altLang="en-US"/>
          </a:p>
          <a:p>
            <a:pPr eaLnBrk="1" hangingPunct="1">
              <a:lnSpc>
                <a:spcPct val="90000"/>
              </a:lnSpc>
            </a:pPr>
            <a:r>
              <a:rPr lang="en-US" altLang="en-US"/>
              <a:t>The study score shows how well the student has done compared with other students doing that subject.</a:t>
            </a:r>
          </a:p>
          <a:p>
            <a:pPr eaLnBrk="1" hangingPunct="1">
              <a:lnSpc>
                <a:spcPct val="90000"/>
              </a:lnSpc>
            </a:pPr>
            <a:r>
              <a:rPr lang="en-US" altLang="en-US"/>
              <a:t>English + next top three + 10% of 5</a:t>
            </a:r>
            <a:r>
              <a:rPr lang="en-US" altLang="en-US" baseline="30000"/>
              <a:t>th</a:t>
            </a:r>
            <a:r>
              <a:rPr lang="en-US" altLang="en-US"/>
              <a:t> and 6</a:t>
            </a:r>
            <a:r>
              <a:rPr lang="en-US" altLang="en-US" baseline="30000"/>
              <a:t>th</a:t>
            </a:r>
            <a:r>
              <a:rPr lang="en-US" altLang="en-US"/>
              <a:t> </a:t>
            </a:r>
          </a:p>
          <a:p>
            <a:pPr eaLnBrk="1" hangingPunct="1">
              <a:lnSpc>
                <a:spcPct val="90000"/>
              </a:lnSpc>
              <a:buFontTx/>
              <a:buNone/>
            </a:pPr>
            <a:r>
              <a:rPr lang="en-US" altLang="en-US" smtClean="0">
                <a:sym typeface="Symbol" panose="05050102010706020507" pitchFamily="18" charset="2"/>
              </a:rPr>
              <a:t>                             ATAR</a:t>
            </a:r>
            <a:endParaRPr lang="en-US" altLang="en-US" smtClean="0"/>
          </a:p>
          <a:p>
            <a:pPr eaLnBrk="1" hangingPunct="1">
              <a:lnSpc>
                <a:spcPct val="90000"/>
              </a:lnSpc>
              <a:buFontTx/>
              <a:buNone/>
            </a:pPr>
            <a:r>
              <a:rPr lang="en-US" altLang="en-US" smtClean="0"/>
              <a:t> </a:t>
            </a:r>
            <a:endParaRPr lang="en-US" altLang="en-US" sz="3600"/>
          </a:p>
          <a:p>
            <a:endParaRPr lang="en-AU" altLang="en-US" smtClean="0"/>
          </a:p>
        </p:txBody>
      </p:sp>
      <p:sp>
        <p:nvSpPr>
          <p:cNvPr id="25603"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AB052B4-0F0F-488C-B460-12AF1A549234}" type="datetime1">
              <a:rPr lang="en-US" altLang="en-US" sz="1400"/>
              <a:pPr>
                <a:spcBef>
                  <a:spcPct val="0"/>
                </a:spcBef>
                <a:buFontTx/>
                <a:buNone/>
              </a:pPr>
              <a:t>8/16/2021</a:t>
            </a:fld>
            <a:endParaRPr lang="en-US" altLang="en-US" sz="1400"/>
          </a:p>
        </p:txBody>
      </p:sp>
      <p:sp>
        <p:nvSpPr>
          <p:cNvPr id="256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256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D9E7D0E-54B1-4DDA-B703-BD68C86D1BA5}" type="slidenum">
              <a:rPr lang="en-US" altLang="en-US" sz="1400"/>
              <a:pPr>
                <a:spcBef>
                  <a:spcPct val="0"/>
                </a:spcBef>
                <a:buFontTx/>
                <a:buNone/>
              </a:pPr>
              <a:t>18</a:t>
            </a:fld>
            <a:endParaRPr lang="en-US" altLang="en-US" sz="1400"/>
          </a:p>
        </p:txBody>
      </p:sp>
    </p:spTree>
    <p:extLst>
      <p:ext uri="{BB962C8B-B14F-4D97-AF65-F5344CB8AC3E}">
        <p14:creationId xmlns:p14="http://schemas.microsoft.com/office/powerpoint/2010/main" val="35209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AU" altLang="en-US" smtClean="0"/>
          </a:p>
        </p:txBody>
      </p:sp>
      <p:sp>
        <p:nvSpPr>
          <p:cNvPr id="3" name="Content Placeholder 2"/>
          <p:cNvSpPr>
            <a:spLocks noGrp="1"/>
          </p:cNvSpPr>
          <p:nvPr>
            <p:ph idx="1"/>
          </p:nvPr>
        </p:nvSpPr>
        <p:spPr/>
        <p:txBody>
          <a:bodyPr/>
          <a:lstStyle/>
          <a:p>
            <a:pPr>
              <a:defRPr/>
            </a:pPr>
            <a:r>
              <a:rPr lang="en-AU" dirty="0"/>
              <a:t>This score is used to rank your performance in the VCE in relation to all other students who completed the course in the same year. That is, it gives you a relative position.</a:t>
            </a:r>
          </a:p>
          <a:p>
            <a:pPr>
              <a:defRPr/>
            </a:pPr>
            <a:r>
              <a:rPr lang="en-AU" dirty="0"/>
              <a:t>The highest ATAR you can achieve </a:t>
            </a:r>
            <a:r>
              <a:rPr lang="en-AU" dirty="0" smtClean="0"/>
              <a:t>is  </a:t>
            </a:r>
            <a:r>
              <a:rPr lang="en-AU" dirty="0"/>
              <a:t>99.95.</a:t>
            </a:r>
          </a:p>
          <a:p>
            <a:pPr>
              <a:defRPr/>
            </a:pPr>
            <a:endParaRPr lang="en-AU" dirty="0"/>
          </a:p>
        </p:txBody>
      </p:sp>
      <p:sp>
        <p:nvSpPr>
          <p:cNvPr id="2662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69020F-7313-4DD7-9031-A0AC8AFE65D6}" type="datetime1">
              <a:rPr lang="en-US" altLang="en-US" sz="1400"/>
              <a:pPr>
                <a:spcBef>
                  <a:spcPct val="0"/>
                </a:spcBef>
                <a:buFontTx/>
                <a:buNone/>
              </a:pPr>
              <a:t>8/16/2021</a:t>
            </a:fld>
            <a:endParaRPr lang="en-US" altLang="en-US" sz="1400"/>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44D40C-428A-4DA4-B658-E0AC2AC99ECE}" type="slidenum">
              <a:rPr lang="en-US" altLang="en-US" sz="1400"/>
              <a:pPr>
                <a:spcBef>
                  <a:spcPct val="0"/>
                </a:spcBef>
                <a:buFontTx/>
                <a:buNone/>
              </a:pPr>
              <a:t>19</a:t>
            </a:fld>
            <a:endParaRPr lang="en-US" altLang="en-US" sz="1400"/>
          </a:p>
        </p:txBody>
      </p:sp>
    </p:spTree>
    <p:extLst>
      <p:ext uri="{BB962C8B-B14F-4D97-AF65-F5344CB8AC3E}">
        <p14:creationId xmlns:p14="http://schemas.microsoft.com/office/powerpoint/2010/main" val="385606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ctrTitle"/>
          </p:nvPr>
        </p:nvSpPr>
        <p:spPr>
          <a:xfrm>
            <a:off x="2209800" y="2286000"/>
            <a:ext cx="7772400" cy="1143000"/>
          </a:xfrm>
        </p:spPr>
        <p:txBody>
          <a:bodyPr>
            <a:normAutofit fontScale="90000"/>
          </a:bodyPr>
          <a:lstStyle/>
          <a:p>
            <a:pPr eaLnBrk="1" hangingPunct="1"/>
            <a:r>
              <a:rPr lang="en-US" altLang="en-US" sz="3600" dirty="0"/>
              <a:t/>
            </a:r>
            <a:br>
              <a:rPr lang="en-US" altLang="en-US" sz="3600" dirty="0"/>
            </a:br>
            <a:r>
              <a:rPr lang="en-US" altLang="en-US" sz="3600" dirty="0"/>
              <a:t>COURSE INFORMATION EVENING</a:t>
            </a:r>
            <a:r>
              <a:rPr lang="en-US" altLang="en-US" sz="4000" dirty="0"/>
              <a:t/>
            </a:r>
            <a:br>
              <a:rPr lang="en-US" altLang="en-US" sz="4000" dirty="0"/>
            </a:br>
            <a:r>
              <a:rPr lang="en-US" altLang="en-US" sz="4000" dirty="0"/>
              <a:t>VCE/VCAL </a:t>
            </a:r>
            <a:r>
              <a:rPr lang="en-US" altLang="en-US" sz="4000" dirty="0" smtClean="0"/>
              <a:t>2022</a:t>
            </a:r>
            <a:r>
              <a:rPr lang="en-US" altLang="en-US" sz="4000" dirty="0"/>
              <a:t/>
            </a:r>
            <a:br>
              <a:rPr lang="en-US" altLang="en-US" sz="4000" dirty="0"/>
            </a:br>
            <a:endParaRPr lang="en-US" altLang="en-US" sz="4000" dirty="0"/>
          </a:p>
        </p:txBody>
      </p:sp>
      <p:sp>
        <p:nvSpPr>
          <p:cNvPr id="7174" name="Rectangle 6"/>
          <p:cNvSpPr>
            <a:spLocks noGrp="1" noChangeArrowheads="1"/>
          </p:cNvSpPr>
          <p:nvPr>
            <p:ph type="subTitle" idx="1"/>
          </p:nvPr>
        </p:nvSpPr>
        <p:spPr/>
        <p:txBody>
          <a:bodyPr/>
          <a:lstStyle/>
          <a:p>
            <a:pPr eaLnBrk="1" hangingPunct="1"/>
            <a:r>
              <a:rPr lang="en-US" altLang="en-US" sz="4000" b="1" dirty="0"/>
              <a:t>YEAR </a:t>
            </a:r>
            <a:r>
              <a:rPr lang="en-US" altLang="en-US" sz="4000" b="1" dirty="0" smtClean="0"/>
              <a:t>11 and 12</a:t>
            </a:r>
            <a:r>
              <a:rPr lang="en-US" altLang="en-US" sz="4000" dirty="0" smtClean="0">
                <a:sym typeface="Symbol" panose="05050102010706020507" pitchFamily="18" charset="2"/>
              </a:rPr>
              <a:t> </a:t>
            </a:r>
            <a:endParaRPr lang="en-US" altLang="en-US" sz="4000" dirty="0">
              <a:sym typeface="Symbol" panose="05050102010706020507" pitchFamily="18" charset="2"/>
            </a:endParaRPr>
          </a:p>
          <a:p>
            <a:pPr eaLnBrk="1" hangingPunct="1"/>
            <a:endParaRPr lang="en-US" altLang="en-US" sz="4000" dirty="0">
              <a:sym typeface="Symbol" panose="05050102010706020507" pitchFamily="18" charset="2"/>
            </a:endParaRPr>
          </a:p>
        </p:txBody>
      </p:sp>
      <p:sp>
        <p:nvSpPr>
          <p:cNvPr id="717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27C0CEB-6582-4074-8714-D2212CA8643D}" type="datetime1">
              <a:rPr lang="en-US" altLang="en-US" sz="1400"/>
              <a:pPr>
                <a:spcBef>
                  <a:spcPct val="0"/>
                </a:spcBef>
                <a:buFontTx/>
                <a:buNone/>
              </a:pPr>
              <a:t>8/16/2021</a:t>
            </a:fld>
            <a:endParaRPr lang="en-US" altLang="en-US" sz="1400"/>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7D430C2-323C-4AF3-B31B-561F24D146EE}" type="slidenum">
              <a:rPr lang="en-US" altLang="en-US" sz="1400"/>
              <a:pPr>
                <a:spcBef>
                  <a:spcPct val="0"/>
                </a:spcBef>
                <a:buFontTx/>
                <a:buNone/>
              </a:pPr>
              <a:t>2</a:t>
            </a:fld>
            <a:endParaRPr lang="en-US" altLang="en-US" sz="1400"/>
          </a:p>
        </p:txBody>
      </p:sp>
      <p:pic>
        <p:nvPicPr>
          <p:cNvPr id="7175" name="Picture 7" descr="BS0096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25971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2209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AU" altLang="en-US" sz="4000">
              <a:solidFill>
                <a:schemeClr val="tx2"/>
              </a:solidFill>
            </a:endParaRPr>
          </a:p>
        </p:txBody>
      </p:sp>
      <p:sp>
        <p:nvSpPr>
          <p:cNvPr id="7177" name="Rectangle 9"/>
          <p:cNvSpPr>
            <a:spLocks noChangeArrowheads="1"/>
          </p:cNvSpPr>
          <p:nvPr/>
        </p:nvSpPr>
        <p:spPr bwMode="auto">
          <a:xfrm>
            <a:off x="2743200" y="3886200"/>
            <a:ext cx="655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endParaRPr lang="en-US" altLang="en-US">
              <a:sym typeface="Symbol" panose="05050102010706020507" pitchFamily="18" charset="2"/>
            </a:endParaRPr>
          </a:p>
          <a:p>
            <a:pPr algn="ctr" eaLnBrk="1" hangingPunct="1">
              <a:buFontTx/>
              <a:buNone/>
            </a:pPr>
            <a:endParaRPr lang="en-US" altLang="en-US">
              <a:sym typeface="Symbol" panose="05050102010706020507" pitchFamily="18" charset="2"/>
            </a:endParaRPr>
          </a:p>
        </p:txBody>
      </p:sp>
      <p:sp>
        <p:nvSpPr>
          <p:cNvPr id="7178" name="AutoShape 10">
            <a:hlinkClick r:id="" action="ppaction://hlinkshowjump?jump=previousslide" highlightClick="1"/>
          </p:cNvPr>
          <p:cNvSpPr>
            <a:spLocks noChangeArrowheads="1"/>
          </p:cNvSpPr>
          <p:nvPr/>
        </p:nvSpPr>
        <p:spPr bwMode="auto">
          <a:xfrm>
            <a:off x="1905000" y="6172200"/>
            <a:ext cx="3048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7179" name="AutoShape 11">
            <a:hlinkClick r:id="" action="ppaction://hlinkshowjump?jump=nextslide" highlightClick="1"/>
          </p:cNvPr>
          <p:cNvSpPr>
            <a:spLocks noChangeArrowheads="1"/>
          </p:cNvSpPr>
          <p:nvPr/>
        </p:nvSpPr>
        <p:spPr bwMode="auto">
          <a:xfrm>
            <a:off x="10036175" y="6019800"/>
            <a:ext cx="381000" cy="3048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210112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AU" altLang="en-US" smtClean="0"/>
          </a:p>
        </p:txBody>
      </p:sp>
      <p:sp>
        <p:nvSpPr>
          <p:cNvPr id="27651" name="Content Placeholder 2"/>
          <p:cNvSpPr>
            <a:spLocks noGrp="1"/>
          </p:cNvSpPr>
          <p:nvPr>
            <p:ph idx="1"/>
          </p:nvPr>
        </p:nvSpPr>
        <p:spPr/>
        <p:txBody>
          <a:bodyPr/>
          <a:lstStyle/>
          <a:p>
            <a:endParaRPr lang="en-AU" altLang="en-US" smtClean="0"/>
          </a:p>
        </p:txBody>
      </p:sp>
      <p:sp>
        <p:nvSpPr>
          <p:cNvPr id="2765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C9B6633-B589-4D42-B27D-6979A150E8CA}" type="datetime1">
              <a:rPr lang="en-US" altLang="en-US" sz="1400"/>
              <a:pPr>
                <a:spcBef>
                  <a:spcPct val="0"/>
                </a:spcBef>
                <a:buFontTx/>
                <a:buNone/>
              </a:pPr>
              <a:t>8/16/2021</a:t>
            </a:fld>
            <a:endParaRPr lang="en-US" altLang="en-US" sz="1400"/>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03E403-CFB0-4FFE-818C-FE17ECCD0910}" type="slidenum">
              <a:rPr lang="en-US" altLang="en-US" sz="1400"/>
              <a:pPr>
                <a:spcBef>
                  <a:spcPct val="0"/>
                </a:spcBef>
                <a:buFontTx/>
                <a:buNone/>
              </a:pPr>
              <a:t>20</a:t>
            </a:fld>
            <a:endParaRPr lang="en-US" altLang="en-US" sz="1400"/>
          </a:p>
        </p:txBody>
      </p:sp>
      <p:pic>
        <p:nvPicPr>
          <p:cNvPr id="2765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365126"/>
            <a:ext cx="8556171" cy="570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1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AU" altLang="en-US" smtClean="0"/>
          </a:p>
        </p:txBody>
      </p:sp>
      <p:sp>
        <p:nvSpPr>
          <p:cNvPr id="28675" name="Content Placeholder 2"/>
          <p:cNvSpPr>
            <a:spLocks noGrp="1"/>
          </p:cNvSpPr>
          <p:nvPr>
            <p:ph idx="1"/>
          </p:nvPr>
        </p:nvSpPr>
        <p:spPr>
          <a:xfrm>
            <a:off x="2209800" y="908050"/>
            <a:ext cx="7772400" cy="5187950"/>
          </a:xfrm>
        </p:spPr>
        <p:txBody>
          <a:bodyPr/>
          <a:lstStyle/>
          <a:p>
            <a:r>
              <a:rPr lang="en-AU" altLang="en-US" smtClean="0"/>
              <a:t>As your ATAR is a ranking you can look at this this way.</a:t>
            </a:r>
          </a:p>
          <a:p>
            <a:endParaRPr lang="en-AU" altLang="en-US" smtClean="0"/>
          </a:p>
          <a:p>
            <a:r>
              <a:rPr lang="en-AU" altLang="en-US" smtClean="0"/>
              <a:t>If you get a 60 ATAR it puts you in the top 40 percent of the state.</a:t>
            </a:r>
          </a:p>
          <a:p>
            <a:r>
              <a:rPr lang="en-AU" altLang="en-US" smtClean="0"/>
              <a:t>75 puts you in the top 25 percent.</a:t>
            </a:r>
          </a:p>
          <a:p>
            <a:r>
              <a:rPr lang="en-AU" altLang="en-US" smtClean="0"/>
              <a:t>80 in the top 20 percent</a:t>
            </a:r>
          </a:p>
          <a:p>
            <a:r>
              <a:rPr lang="en-AU" altLang="en-US" smtClean="0"/>
              <a:t>90 in the top 10 percent</a:t>
            </a:r>
          </a:p>
          <a:p>
            <a:r>
              <a:rPr lang="en-AU" altLang="en-US" smtClean="0"/>
              <a:t>96 in the top 4 percent etc</a:t>
            </a:r>
          </a:p>
          <a:p>
            <a:endParaRPr lang="en-AU" altLang="en-US" smtClean="0"/>
          </a:p>
        </p:txBody>
      </p:sp>
      <p:sp>
        <p:nvSpPr>
          <p:cNvPr id="2867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302CDB-FE85-46BA-86D3-9C452453F235}" type="datetime1">
              <a:rPr lang="en-US" altLang="en-US" sz="1400"/>
              <a:pPr>
                <a:spcBef>
                  <a:spcPct val="0"/>
                </a:spcBef>
                <a:buFontTx/>
                <a:buNone/>
              </a:pPr>
              <a:t>8/16/2021</a:t>
            </a:fld>
            <a:endParaRPr lang="en-US" altLang="en-US" sz="1400"/>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F69A0F-B004-4A42-9010-DD30E30E6559}" type="slidenum">
              <a:rPr lang="en-US" altLang="en-US" sz="1400"/>
              <a:pPr>
                <a:spcBef>
                  <a:spcPct val="0"/>
                </a:spcBef>
                <a:buFontTx/>
                <a:buNone/>
              </a:pPr>
              <a:t>21</a:t>
            </a:fld>
            <a:endParaRPr lang="en-US" altLang="en-US" sz="1400"/>
          </a:p>
        </p:txBody>
      </p:sp>
    </p:spTree>
    <p:extLst>
      <p:ext uri="{BB962C8B-B14F-4D97-AF65-F5344CB8AC3E}">
        <p14:creationId xmlns:p14="http://schemas.microsoft.com/office/powerpoint/2010/main" val="166398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What is an ATAR used for?</a:t>
            </a:r>
            <a:endParaRPr lang="en-AU" altLang="en-US" smtClean="0"/>
          </a:p>
        </p:txBody>
      </p:sp>
      <p:sp>
        <p:nvSpPr>
          <p:cNvPr id="29699" name="Content Placeholder 2"/>
          <p:cNvSpPr>
            <a:spLocks noGrp="1"/>
          </p:cNvSpPr>
          <p:nvPr>
            <p:ph idx="1"/>
          </p:nvPr>
        </p:nvSpPr>
        <p:spPr>
          <a:xfrm>
            <a:off x="2209800" y="1484314"/>
            <a:ext cx="7772400" cy="4611687"/>
          </a:xfrm>
        </p:spPr>
        <p:txBody>
          <a:bodyPr/>
          <a:lstStyle/>
          <a:p>
            <a:r>
              <a:rPr lang="en-AU" altLang="en-US" smtClean="0"/>
              <a:t>University courses often have an ATAR score that is used as a cut-off.</a:t>
            </a:r>
          </a:p>
          <a:p>
            <a:r>
              <a:rPr lang="en-AU" altLang="en-US" smtClean="0"/>
              <a:t>Students must achieve this score (or close to it) to obtain entry into the course.</a:t>
            </a:r>
          </a:p>
          <a:p>
            <a:r>
              <a:rPr lang="en-AU" altLang="en-US" smtClean="0"/>
              <a:t>For example the ATAR needed to be accepted into a teaching course last year was 70.</a:t>
            </a:r>
          </a:p>
          <a:p>
            <a:r>
              <a:rPr lang="en-AU" altLang="en-US" smtClean="0"/>
              <a:t>The ATAR needed to be accepted into  nursing at Latrobe in Melbourne was 65 but in Mildura it was 57.</a:t>
            </a:r>
          </a:p>
          <a:p>
            <a:endParaRPr lang="en-US" altLang="en-US" smtClean="0"/>
          </a:p>
          <a:p>
            <a:endParaRPr lang="en-AU" altLang="en-US" smtClean="0"/>
          </a:p>
        </p:txBody>
      </p:sp>
      <p:sp>
        <p:nvSpPr>
          <p:cNvPr id="2970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EE93437-7A5F-438A-8705-4A058E42B880}" type="datetime1">
              <a:rPr lang="en-US" altLang="en-US" sz="1400"/>
              <a:pPr>
                <a:spcBef>
                  <a:spcPct val="0"/>
                </a:spcBef>
                <a:buFontTx/>
                <a:buNone/>
              </a:pPr>
              <a:t>8/16/2021</a:t>
            </a:fld>
            <a:endParaRPr lang="en-US" altLang="en-US" sz="1400"/>
          </a:p>
        </p:txBody>
      </p:sp>
      <p:sp>
        <p:nvSpPr>
          <p:cNvPr id="29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29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F9A346-77FF-4D2E-9506-AAC23166F28E}" type="slidenum">
              <a:rPr lang="en-US" altLang="en-US" sz="1400"/>
              <a:pPr>
                <a:spcBef>
                  <a:spcPct val="0"/>
                </a:spcBef>
                <a:buFontTx/>
                <a:buNone/>
              </a:pPr>
              <a:t>22</a:t>
            </a:fld>
            <a:endParaRPr lang="en-US" altLang="en-US" sz="1400"/>
          </a:p>
        </p:txBody>
      </p:sp>
    </p:spTree>
    <p:extLst>
      <p:ext uri="{BB962C8B-B14F-4D97-AF65-F5344CB8AC3E}">
        <p14:creationId xmlns:p14="http://schemas.microsoft.com/office/powerpoint/2010/main" val="298630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AU" altLang="en-US" smtClean="0"/>
          </a:p>
        </p:txBody>
      </p:sp>
      <p:sp>
        <p:nvSpPr>
          <p:cNvPr id="30723" name="Content Placeholder 2"/>
          <p:cNvSpPr>
            <a:spLocks noGrp="1"/>
          </p:cNvSpPr>
          <p:nvPr>
            <p:ph idx="1"/>
          </p:nvPr>
        </p:nvSpPr>
        <p:spPr>
          <a:xfrm>
            <a:off x="2209800" y="1690688"/>
            <a:ext cx="7772400" cy="4405312"/>
          </a:xfrm>
        </p:spPr>
        <p:txBody>
          <a:bodyPr/>
          <a:lstStyle/>
          <a:p>
            <a:r>
              <a:rPr lang="en-AU" altLang="en-US" dirty="0" smtClean="0"/>
              <a:t>The ATAR for physiotherapy at Latrobe University was 95 in Bendigo and 97 in Melbourne.</a:t>
            </a:r>
          </a:p>
          <a:p>
            <a:r>
              <a:rPr lang="en-AU" altLang="en-US" dirty="0" smtClean="0"/>
              <a:t>Sport and Exercise Science was 66.</a:t>
            </a:r>
          </a:p>
          <a:p>
            <a:r>
              <a:rPr lang="en-AU" altLang="en-US" dirty="0" smtClean="0"/>
              <a:t>The ATAR score may be used on its own as a selection tool for entry into courses; it is also often used in conjunction with other selection criteria that may include prerequisite subjects, interview and folio presentation.</a:t>
            </a:r>
          </a:p>
          <a:p>
            <a:endParaRPr lang="en-AU" altLang="en-US" dirty="0" smtClean="0"/>
          </a:p>
        </p:txBody>
      </p:sp>
      <p:sp>
        <p:nvSpPr>
          <p:cNvPr id="307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937D37-A1FC-43BF-9812-AD85F6193FB5}" type="datetime1">
              <a:rPr lang="en-US" altLang="en-US" sz="1400"/>
              <a:pPr>
                <a:spcBef>
                  <a:spcPct val="0"/>
                </a:spcBef>
                <a:buFontTx/>
                <a:buNone/>
              </a:pPr>
              <a:t>8/16/2021</a:t>
            </a:fld>
            <a:endParaRPr lang="en-US" altLang="en-US" sz="1400"/>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92C32E5-44CC-43FC-B562-DBDDDE587821}" type="slidenum">
              <a:rPr lang="en-US" altLang="en-US" sz="1400"/>
              <a:pPr>
                <a:spcBef>
                  <a:spcPct val="0"/>
                </a:spcBef>
                <a:buFontTx/>
                <a:buNone/>
              </a:pPr>
              <a:t>23</a:t>
            </a:fld>
            <a:endParaRPr lang="en-US" altLang="en-US" sz="1400"/>
          </a:p>
        </p:txBody>
      </p:sp>
    </p:spTree>
    <p:extLst>
      <p:ext uri="{BB962C8B-B14F-4D97-AF65-F5344CB8AC3E}">
        <p14:creationId xmlns:p14="http://schemas.microsoft.com/office/powerpoint/2010/main" val="293288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2209800" y="609600"/>
            <a:ext cx="7772400" cy="914400"/>
          </a:xfrm>
        </p:spPr>
        <p:txBody>
          <a:bodyPr/>
          <a:lstStyle/>
          <a:p>
            <a:pPr eaLnBrk="1" hangingPunct="1"/>
            <a:r>
              <a:rPr lang="en-US" altLang="en-US" sz="3600"/>
              <a:t>Grades, Study Scores &amp; ATAR</a:t>
            </a:r>
          </a:p>
        </p:txBody>
      </p:sp>
      <p:graphicFrame>
        <p:nvGraphicFramePr>
          <p:cNvPr id="25680" name="Group 80"/>
          <p:cNvGraphicFramePr>
            <a:graphicFrameLocks noGrp="1"/>
          </p:cNvGraphicFramePr>
          <p:nvPr>
            <p:ph type="tbl" idx="1"/>
            <p:extLst>
              <p:ext uri="{D42A27DB-BD31-4B8C-83A1-F6EECF244321}">
                <p14:modId xmlns:p14="http://schemas.microsoft.com/office/powerpoint/2010/main" val="1335077412"/>
              </p:ext>
            </p:extLst>
          </p:nvPr>
        </p:nvGraphicFramePr>
        <p:xfrm>
          <a:off x="1981200" y="1752600"/>
          <a:ext cx="8229600" cy="4968875"/>
        </p:xfrm>
        <a:graphic>
          <a:graphicData uri="http://schemas.openxmlformats.org/drawingml/2006/table">
            <a:tbl>
              <a:tblPr/>
              <a:tblGrid>
                <a:gridCol w="1454150">
                  <a:extLst>
                    <a:ext uri="{9D8B030D-6E8A-4147-A177-3AD203B41FA5}">
                      <a16:colId xmlns:a16="http://schemas.microsoft.com/office/drawing/2014/main" val="20000"/>
                    </a:ext>
                  </a:extLst>
                </a:gridCol>
                <a:gridCol w="1836738">
                  <a:extLst>
                    <a:ext uri="{9D8B030D-6E8A-4147-A177-3AD203B41FA5}">
                      <a16:colId xmlns:a16="http://schemas.microsoft.com/office/drawing/2014/main" val="20001"/>
                    </a:ext>
                  </a:extLst>
                </a:gridCol>
                <a:gridCol w="1647825">
                  <a:extLst>
                    <a:ext uri="{9D8B030D-6E8A-4147-A177-3AD203B41FA5}">
                      <a16:colId xmlns:a16="http://schemas.microsoft.com/office/drawing/2014/main" val="20002"/>
                    </a:ext>
                  </a:extLst>
                </a:gridCol>
                <a:gridCol w="1836737">
                  <a:extLst>
                    <a:ext uri="{9D8B030D-6E8A-4147-A177-3AD203B41FA5}">
                      <a16:colId xmlns:a16="http://schemas.microsoft.com/office/drawing/2014/main" val="20003"/>
                    </a:ext>
                  </a:extLst>
                </a:gridCol>
                <a:gridCol w="1454150">
                  <a:extLst>
                    <a:ext uri="{9D8B030D-6E8A-4147-A177-3AD203B41FA5}">
                      <a16:colId xmlns:a16="http://schemas.microsoft.com/office/drawing/2014/main" val="20004"/>
                    </a:ext>
                  </a:extLst>
                </a:gridCol>
              </a:tblGrid>
              <a:tr h="5182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Student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Subjects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Grades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Study Scores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ENTER</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95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English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Accounting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Biology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Fur.Maths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Psychology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 A, 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C+,B+,B</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 A, 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 A, B+</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 A, 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74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1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English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Biology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History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Leg. Studies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Ma. Methods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Psychology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 A+, 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 A+, 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 A+, B</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 A+, 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 B, B+</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 A+, 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38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34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39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32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94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74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9F7D302-D552-4BCE-B4EA-A9A5F6B3BBF9}" type="datetime1">
              <a:rPr lang="en-US" altLang="en-US" sz="1400"/>
              <a:pPr>
                <a:spcBef>
                  <a:spcPct val="0"/>
                </a:spcBef>
                <a:buFontTx/>
                <a:buNone/>
              </a:pPr>
              <a:t>8/16/2021</a:t>
            </a:fld>
            <a:endParaRPr lang="en-US" altLang="en-US" sz="1400"/>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400" dirty="0"/>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CA75AEA-B432-4294-A3B7-7F4634E57FF4}" type="slidenum">
              <a:rPr lang="en-US" altLang="en-US" sz="1400"/>
              <a:pPr>
                <a:spcBef>
                  <a:spcPct val="0"/>
                </a:spcBef>
                <a:buFontTx/>
                <a:buNone/>
              </a:pPr>
              <a:t>24</a:t>
            </a:fld>
            <a:endParaRPr lang="en-US" altLang="en-US" sz="1400"/>
          </a:p>
        </p:txBody>
      </p:sp>
      <p:sp>
        <p:nvSpPr>
          <p:cNvPr id="31776" name="AutoShape 76">
            <a:hlinkClick r:id="" action="ppaction://hlinkshowjump?jump=previousslide" highlightClick="1"/>
          </p:cNvPr>
          <p:cNvSpPr>
            <a:spLocks noChangeArrowheads="1"/>
          </p:cNvSpPr>
          <p:nvPr/>
        </p:nvSpPr>
        <p:spPr bwMode="auto">
          <a:xfrm>
            <a:off x="1524000" y="6248400"/>
            <a:ext cx="357188" cy="280988"/>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31777" name="AutoShape 77">
            <a:hlinkClick r:id="" action="ppaction://hlinkshowjump?jump=nextslide" highlightClick="1"/>
          </p:cNvPr>
          <p:cNvSpPr>
            <a:spLocks noChangeArrowheads="1"/>
          </p:cNvSpPr>
          <p:nvPr/>
        </p:nvSpPr>
        <p:spPr bwMode="auto">
          <a:xfrm>
            <a:off x="10210800" y="6248400"/>
            <a:ext cx="4572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1713482892"/>
      </p:ext>
    </p:extLst>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AU" altLang="en-US" smtClean="0"/>
          </a:p>
        </p:txBody>
      </p:sp>
      <p:sp>
        <p:nvSpPr>
          <p:cNvPr id="3" name="Content Placeholder 2"/>
          <p:cNvSpPr>
            <a:spLocks noGrp="1"/>
          </p:cNvSpPr>
          <p:nvPr>
            <p:ph idx="1"/>
          </p:nvPr>
        </p:nvSpPr>
        <p:spPr/>
        <p:txBody>
          <a:bodyPr/>
          <a:lstStyle/>
          <a:p>
            <a:pPr>
              <a:defRPr/>
            </a:pPr>
            <a:r>
              <a:rPr lang="en-AU" dirty="0" smtClean="0"/>
              <a:t>VTAC (Victorian Tertiary Admissions Centre) has further information on how ATARs and scaling operate.</a:t>
            </a:r>
          </a:p>
          <a:p>
            <a:pPr marL="0" indent="0">
              <a:buNone/>
              <a:defRPr/>
            </a:pPr>
            <a:r>
              <a:rPr lang="en-AU" dirty="0" smtClean="0">
                <a:hlinkClick r:id="rId2"/>
              </a:rPr>
              <a:t>https://www.vtac.edu.au/atar-scaling-guide-2022.html</a:t>
            </a:r>
            <a:endParaRPr lang="en-AU" dirty="0" smtClean="0"/>
          </a:p>
          <a:p>
            <a:pPr marL="0" indent="0">
              <a:buNone/>
              <a:defRPr/>
            </a:pPr>
            <a:r>
              <a:rPr lang="en-AU" smtClean="0">
                <a:hlinkClick r:id="rId3"/>
              </a:rPr>
              <a:t>https://www.youtube.com/watch?v=V5WoA2T4H3g</a:t>
            </a:r>
            <a:endParaRPr lang="en-AU" dirty="0" smtClean="0"/>
          </a:p>
          <a:p>
            <a:pPr marL="0" indent="0">
              <a:buNone/>
              <a:defRPr/>
            </a:pPr>
            <a:endParaRPr lang="en-AU" dirty="0"/>
          </a:p>
        </p:txBody>
      </p:sp>
      <p:sp>
        <p:nvSpPr>
          <p:cNvPr id="3277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A71133-AF8A-4006-88E0-3EA2B19A3D83}" type="datetime1">
              <a:rPr lang="en-US" altLang="en-US" sz="1400"/>
              <a:pPr>
                <a:spcBef>
                  <a:spcPct val="0"/>
                </a:spcBef>
                <a:buFontTx/>
                <a:buNone/>
              </a:pPr>
              <a:t>8/16/2021</a:t>
            </a:fld>
            <a:endParaRPr lang="en-US" altLang="en-US" sz="1400"/>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11to12</a:t>
            </a:r>
            <a:endParaRPr lang="en-US" altLang="en-US" sz="1400" dirty="0"/>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FFFBFC-FC6C-44E6-8555-F58D40DDFEB5}" type="slidenum">
              <a:rPr lang="en-US" altLang="en-US" sz="1400"/>
              <a:pPr>
                <a:spcBef>
                  <a:spcPct val="0"/>
                </a:spcBef>
                <a:buFontTx/>
                <a:buNone/>
              </a:pPr>
              <a:t>25</a:t>
            </a:fld>
            <a:endParaRPr lang="en-US" altLang="en-US" sz="1400"/>
          </a:p>
        </p:txBody>
      </p:sp>
    </p:spTree>
    <p:extLst>
      <p:ext uri="{BB962C8B-B14F-4D97-AF65-F5344CB8AC3E}">
        <p14:creationId xmlns:p14="http://schemas.microsoft.com/office/powerpoint/2010/main" val="194247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r>
              <a:rPr lang="en-US" altLang="en-US" smtClean="0"/>
              <a:t>How to choose your subjects</a:t>
            </a:r>
          </a:p>
        </p:txBody>
      </p:sp>
      <p:sp>
        <p:nvSpPr>
          <p:cNvPr id="34822" name="Rectangle 3"/>
          <p:cNvSpPr>
            <a:spLocks noGrp="1" noChangeArrowheads="1"/>
          </p:cNvSpPr>
          <p:nvPr>
            <p:ph idx="1"/>
          </p:nvPr>
        </p:nvSpPr>
        <p:spPr>
          <a:xfrm>
            <a:off x="2362200" y="1600200"/>
            <a:ext cx="7620000" cy="4267200"/>
          </a:xfrm>
        </p:spPr>
        <p:txBody>
          <a:bodyPr/>
          <a:lstStyle/>
          <a:p>
            <a:pPr eaLnBrk="1" hangingPunct="1">
              <a:lnSpc>
                <a:spcPct val="90000"/>
              </a:lnSpc>
            </a:pPr>
            <a:r>
              <a:rPr lang="en-US" altLang="en-US" smtClean="0"/>
              <a:t>Where do you want to be in two years time?</a:t>
            </a:r>
          </a:p>
          <a:p>
            <a:pPr eaLnBrk="1" hangingPunct="1">
              <a:lnSpc>
                <a:spcPct val="90000"/>
              </a:lnSpc>
            </a:pPr>
            <a:r>
              <a:rPr lang="en-US" altLang="en-US" smtClean="0"/>
              <a:t>What do you need to get into that course or training? (prerequisites)</a:t>
            </a:r>
          </a:p>
          <a:p>
            <a:pPr eaLnBrk="1" hangingPunct="1">
              <a:lnSpc>
                <a:spcPct val="90000"/>
              </a:lnSpc>
            </a:pPr>
            <a:r>
              <a:rPr lang="en-US" altLang="en-US" smtClean="0"/>
              <a:t>What are you good at ?</a:t>
            </a:r>
          </a:p>
          <a:p>
            <a:pPr eaLnBrk="1" hangingPunct="1">
              <a:lnSpc>
                <a:spcPct val="90000"/>
              </a:lnSpc>
            </a:pPr>
            <a:r>
              <a:rPr lang="en-US" altLang="en-US" smtClean="0"/>
              <a:t>What do you like?</a:t>
            </a:r>
          </a:p>
          <a:p>
            <a:pPr eaLnBrk="1" hangingPunct="1">
              <a:lnSpc>
                <a:spcPct val="90000"/>
              </a:lnSpc>
            </a:pPr>
            <a:r>
              <a:rPr lang="en-US" altLang="en-US" smtClean="0"/>
              <a:t>Do you need to consider doing a Year 12 subject in Year 11? </a:t>
            </a:r>
          </a:p>
          <a:p>
            <a:pPr eaLnBrk="1" hangingPunct="1">
              <a:lnSpc>
                <a:spcPct val="90000"/>
              </a:lnSpc>
              <a:buFontTx/>
              <a:buNone/>
            </a:pPr>
            <a:endParaRPr lang="en-US" altLang="en-US" smtClean="0"/>
          </a:p>
        </p:txBody>
      </p:sp>
      <p:sp>
        <p:nvSpPr>
          <p:cNvPr id="3481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54EC00-F827-4458-A399-89F3C0015CDA}" type="datetime1">
              <a:rPr lang="en-US" altLang="en-US" sz="1400"/>
              <a:pPr>
                <a:spcBef>
                  <a:spcPct val="0"/>
                </a:spcBef>
                <a:buFontTx/>
                <a:buNone/>
              </a:pPr>
              <a:t>8/16/2021</a:t>
            </a:fld>
            <a:endParaRPr lang="en-US" altLang="en-US" sz="1400"/>
          </a:p>
        </p:txBody>
      </p:sp>
      <p:sp>
        <p:nvSpPr>
          <p:cNvPr id="348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B2A20E-215E-4D93-8919-FB607B214B6F}" type="slidenum">
              <a:rPr lang="en-US" altLang="en-US" sz="1400"/>
              <a:pPr>
                <a:spcBef>
                  <a:spcPct val="0"/>
                </a:spcBef>
                <a:buFontTx/>
                <a:buNone/>
              </a:pPr>
              <a:t>26</a:t>
            </a:fld>
            <a:endParaRPr lang="en-US" altLang="en-US" sz="1400"/>
          </a:p>
        </p:txBody>
      </p:sp>
      <p:sp>
        <p:nvSpPr>
          <p:cNvPr id="34823" name="AutoShape 4">
            <a:hlinkClick r:id="" action="ppaction://hlinkshowjump?jump=previousslide" highlightClick="1"/>
          </p:cNvPr>
          <p:cNvSpPr>
            <a:spLocks noChangeArrowheads="1"/>
          </p:cNvSpPr>
          <p:nvPr/>
        </p:nvSpPr>
        <p:spPr bwMode="auto">
          <a:xfrm>
            <a:off x="2057400" y="6172200"/>
            <a:ext cx="433388" cy="357188"/>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34824" name="AutoShape 5">
            <a:hlinkClick r:id="" action="ppaction://hlinkshowjump?jump=nextslide" highlightClick="1"/>
          </p:cNvPr>
          <p:cNvSpPr>
            <a:spLocks noChangeArrowheads="1"/>
          </p:cNvSpPr>
          <p:nvPr/>
        </p:nvSpPr>
        <p:spPr bwMode="auto">
          <a:xfrm>
            <a:off x="9906000" y="6172200"/>
            <a:ext cx="509588" cy="433388"/>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123367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AU" altLang="en-US" smtClean="0"/>
          </a:p>
        </p:txBody>
      </p:sp>
      <p:sp>
        <p:nvSpPr>
          <p:cNvPr id="35843" name="Content Placeholder 2"/>
          <p:cNvSpPr>
            <a:spLocks noGrp="1"/>
          </p:cNvSpPr>
          <p:nvPr>
            <p:ph idx="1"/>
          </p:nvPr>
        </p:nvSpPr>
        <p:spPr>
          <a:xfrm>
            <a:off x="2209800" y="1985554"/>
            <a:ext cx="7772400" cy="4258492"/>
          </a:xfrm>
        </p:spPr>
        <p:txBody>
          <a:bodyPr/>
          <a:lstStyle/>
          <a:p>
            <a:pPr marL="0" indent="0">
              <a:buNone/>
            </a:pPr>
            <a:r>
              <a:rPr lang="en-US" altLang="en-US" dirty="0" smtClean="0"/>
              <a:t>The worst reasons are because my friends are doing that subject, I like that teacher or because I think it will be easy – no Year 11 subject is easy.</a:t>
            </a:r>
          </a:p>
          <a:p>
            <a:pPr marL="0" indent="0">
              <a:buNone/>
            </a:pPr>
            <a:r>
              <a:rPr lang="en-US" altLang="en-US" dirty="0" smtClean="0"/>
              <a:t>Below is a link from VTAC (Victorian Tertiary Admissions Centre) you may like to watch.</a:t>
            </a:r>
          </a:p>
          <a:p>
            <a:pPr marL="0" indent="0">
              <a:buNone/>
            </a:pPr>
            <a:r>
              <a:rPr lang="en-AU" altLang="en-US" dirty="0" smtClean="0">
                <a:hlinkClick r:id="rId2"/>
              </a:rPr>
              <a:t>https://www.youtube.com/watch?v=cE0ImGZSf_g</a:t>
            </a:r>
            <a:endParaRPr lang="en-US" altLang="en-US" dirty="0" smtClean="0"/>
          </a:p>
          <a:p>
            <a:pPr marL="0" indent="0">
              <a:buNone/>
            </a:pPr>
            <a:endParaRPr lang="en-AU" altLang="en-US" dirty="0" smtClean="0"/>
          </a:p>
        </p:txBody>
      </p:sp>
      <p:sp>
        <p:nvSpPr>
          <p:cNvPr id="358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C2BAE2-7F85-4554-9435-B2824742B60E}" type="datetime1">
              <a:rPr lang="en-US" altLang="en-US" sz="1400"/>
              <a:pPr/>
              <a:t>8/16/2021</a:t>
            </a:fld>
            <a:endParaRPr lang="en-US" altLang="en-US" sz="1400"/>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Course Information Session </a:t>
            </a:r>
            <a:r>
              <a:rPr lang="en-US" altLang="en-US" sz="1400" dirty="0" err="1"/>
              <a:t>Yrs</a:t>
            </a:r>
            <a:r>
              <a:rPr lang="en-US" altLang="en-US" sz="1400" dirty="0"/>
              <a:t> 11-12</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030806-571A-4A54-9ED1-653201E70F25}" type="slidenum">
              <a:rPr lang="en-US" altLang="en-US" sz="1400"/>
              <a:pPr/>
              <a:t>27</a:t>
            </a:fld>
            <a:endParaRPr lang="en-US" altLang="en-US" sz="1400"/>
          </a:p>
        </p:txBody>
      </p:sp>
    </p:spTree>
    <p:extLst>
      <p:ext uri="{BB962C8B-B14F-4D97-AF65-F5344CB8AC3E}">
        <p14:creationId xmlns:p14="http://schemas.microsoft.com/office/powerpoint/2010/main" val="284747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869" name="Rectangle 2"/>
          <p:cNvSpPr>
            <a:spLocks noGrp="1" noChangeArrowheads="1"/>
          </p:cNvSpPr>
          <p:nvPr>
            <p:ph type="title"/>
          </p:nvPr>
        </p:nvSpPr>
        <p:spPr/>
        <p:txBody>
          <a:bodyPr/>
          <a:lstStyle/>
          <a:p>
            <a:pPr eaLnBrk="1" hangingPunct="1"/>
            <a:r>
              <a:rPr lang="en-US" altLang="en-US" smtClean="0"/>
              <a:t>If your focus is employment?</a:t>
            </a:r>
          </a:p>
        </p:txBody>
      </p:sp>
      <p:sp>
        <p:nvSpPr>
          <p:cNvPr id="36870" name="Rectangle 3"/>
          <p:cNvSpPr>
            <a:spLocks noGrp="1" noChangeArrowheads="1"/>
          </p:cNvSpPr>
          <p:nvPr>
            <p:ph idx="1"/>
          </p:nvPr>
        </p:nvSpPr>
        <p:spPr/>
        <p:txBody>
          <a:bodyPr/>
          <a:lstStyle/>
          <a:p>
            <a:pPr eaLnBrk="1" hangingPunct="1"/>
            <a:r>
              <a:rPr lang="en-US" altLang="en-US" smtClean="0"/>
              <a:t> We work continuously with employers locally and in Sunraysia to place students in relevant employment.</a:t>
            </a:r>
          </a:p>
          <a:p>
            <a:pPr eaLnBrk="1" hangingPunct="1"/>
            <a:r>
              <a:rPr lang="en-US" altLang="en-US" smtClean="0"/>
              <a:t>Our Careers Counsellor works throughout the year to give students every opportunity to find the right work or training  </a:t>
            </a:r>
          </a:p>
        </p:txBody>
      </p:sp>
      <p:sp>
        <p:nvSpPr>
          <p:cNvPr id="3686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7C2EAE0-F63B-48E7-A5F4-8F041B4A0836}" type="datetime1">
              <a:rPr lang="en-US" altLang="en-US" sz="1400"/>
              <a:pPr>
                <a:spcBef>
                  <a:spcPct val="0"/>
                </a:spcBef>
                <a:buFontTx/>
                <a:buNone/>
              </a:pPr>
              <a:t>8/16/2021</a:t>
            </a:fld>
            <a:endParaRPr lang="en-US" altLang="en-US" sz="1400"/>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928A19-8A8C-4394-BA59-36C600ACEB98}" type="slidenum">
              <a:rPr lang="en-US" altLang="en-US" sz="1400"/>
              <a:pPr>
                <a:spcBef>
                  <a:spcPct val="0"/>
                </a:spcBef>
                <a:buFontTx/>
                <a:buNone/>
              </a:pPr>
              <a:t>28</a:t>
            </a:fld>
            <a:endParaRPr lang="en-US" altLang="en-US" sz="1400"/>
          </a:p>
        </p:txBody>
      </p:sp>
      <p:sp>
        <p:nvSpPr>
          <p:cNvPr id="36871" name="AutoShape 4">
            <a:hlinkClick r:id="" action="ppaction://hlinkshowjump?jump=previousslide" highlightClick="1"/>
          </p:cNvPr>
          <p:cNvSpPr>
            <a:spLocks noChangeArrowheads="1"/>
          </p:cNvSpPr>
          <p:nvPr/>
        </p:nvSpPr>
        <p:spPr bwMode="auto">
          <a:xfrm>
            <a:off x="1828800" y="6248400"/>
            <a:ext cx="533400" cy="280988"/>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36872" name="AutoShape 5">
            <a:hlinkClick r:id="" action="ppaction://hlinkshowjump?jump=nextslide" highlightClick="1"/>
          </p:cNvPr>
          <p:cNvSpPr>
            <a:spLocks noChangeArrowheads="1"/>
          </p:cNvSpPr>
          <p:nvPr/>
        </p:nvSpPr>
        <p:spPr bwMode="auto">
          <a:xfrm>
            <a:off x="9753600" y="6248400"/>
            <a:ext cx="685800" cy="280988"/>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220079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p:txBody>
          <a:bodyPr/>
          <a:lstStyle/>
          <a:p>
            <a:pPr eaLnBrk="1" hangingPunct="1"/>
            <a:r>
              <a:rPr lang="en-US" altLang="en-US" smtClean="0"/>
              <a:t>Not everyone wants university</a:t>
            </a:r>
          </a:p>
        </p:txBody>
      </p:sp>
      <p:sp>
        <p:nvSpPr>
          <p:cNvPr id="37894" name="Rectangle 3"/>
          <p:cNvSpPr>
            <a:spLocks noGrp="1" noChangeArrowheads="1"/>
          </p:cNvSpPr>
          <p:nvPr>
            <p:ph idx="1"/>
          </p:nvPr>
        </p:nvSpPr>
        <p:spPr/>
        <p:txBody>
          <a:bodyPr/>
          <a:lstStyle/>
          <a:p>
            <a:pPr eaLnBrk="1" hangingPunct="1"/>
            <a:r>
              <a:rPr lang="en-US" altLang="en-US" dirty="0"/>
              <a:t>VET in schools- vocational (job related) education within the VCE structure. </a:t>
            </a:r>
          </a:p>
          <a:p>
            <a:pPr eaLnBrk="1" hangingPunct="1"/>
            <a:r>
              <a:rPr lang="en-US" altLang="en-US" dirty="0"/>
              <a:t>school based apprenticeships (SBAs) and part time apprenticeships</a:t>
            </a:r>
          </a:p>
          <a:p>
            <a:pPr eaLnBrk="1" hangingPunct="1"/>
            <a:r>
              <a:rPr lang="en-US" altLang="en-US" dirty="0"/>
              <a:t>These are possible pathways for students looking at apprenticeships and traineeships </a:t>
            </a:r>
          </a:p>
          <a:p>
            <a:pPr eaLnBrk="1" hangingPunct="1"/>
            <a:r>
              <a:rPr lang="en-US" altLang="en-US" dirty="0"/>
              <a:t>Both can contribute </a:t>
            </a:r>
            <a:r>
              <a:rPr lang="en-US" altLang="en-US" dirty="0" err="1"/>
              <a:t>Ss</a:t>
            </a:r>
            <a:r>
              <a:rPr lang="en-US" altLang="en-US" dirty="0"/>
              <a:t> for completion of the </a:t>
            </a:r>
            <a:r>
              <a:rPr lang="en-US" altLang="en-US" dirty="0" smtClean="0"/>
              <a:t>VCE and VCAL</a:t>
            </a:r>
            <a:endParaRPr lang="en-US" altLang="en-US" dirty="0"/>
          </a:p>
          <a:p>
            <a:pPr eaLnBrk="1" hangingPunct="1">
              <a:buFontTx/>
              <a:buNone/>
            </a:pPr>
            <a:r>
              <a:rPr lang="en-US" altLang="en-US" dirty="0"/>
              <a:t>									</a:t>
            </a:r>
          </a:p>
        </p:txBody>
      </p:sp>
      <p:sp>
        <p:nvSpPr>
          <p:cNvPr id="3789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7E56BD0-650D-423B-BF98-27A73DCBCE42}" type="datetime1">
              <a:rPr lang="en-US" altLang="en-US" sz="1400"/>
              <a:pPr>
                <a:spcBef>
                  <a:spcPct val="0"/>
                </a:spcBef>
                <a:buFontTx/>
                <a:buNone/>
              </a:pPr>
              <a:t>8/16/2021</a:t>
            </a:fld>
            <a:endParaRPr lang="en-US" altLang="en-US" sz="1400"/>
          </a:p>
        </p:txBody>
      </p:sp>
      <p:sp>
        <p:nvSpPr>
          <p:cNvPr id="378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9D41B6-B8DE-48F6-A5F8-1AE2E9D7BD24}" type="slidenum">
              <a:rPr lang="en-US" altLang="en-US" sz="1400"/>
              <a:pPr>
                <a:spcBef>
                  <a:spcPct val="0"/>
                </a:spcBef>
                <a:buFontTx/>
                <a:buNone/>
              </a:pPr>
              <a:t>29</a:t>
            </a:fld>
            <a:endParaRPr lang="en-US" altLang="en-US" sz="1400"/>
          </a:p>
        </p:txBody>
      </p:sp>
      <p:sp>
        <p:nvSpPr>
          <p:cNvPr id="37895" name="AutoShape 4">
            <a:hlinkClick r:id="" action="ppaction://hlinkshowjump?jump=previousslide" highlightClick="1"/>
          </p:cNvPr>
          <p:cNvSpPr>
            <a:spLocks noChangeArrowheads="1"/>
          </p:cNvSpPr>
          <p:nvPr/>
        </p:nvSpPr>
        <p:spPr bwMode="auto">
          <a:xfrm>
            <a:off x="2057400" y="6172200"/>
            <a:ext cx="5334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37896" name="AutoShape 5">
            <a:hlinkClick r:id="" action="ppaction://hlinkshowjump?jump=nextslide" highlightClick="1"/>
          </p:cNvPr>
          <p:cNvSpPr>
            <a:spLocks noChangeArrowheads="1"/>
          </p:cNvSpPr>
          <p:nvPr/>
        </p:nvSpPr>
        <p:spPr bwMode="auto">
          <a:xfrm>
            <a:off x="9753600" y="6172200"/>
            <a:ext cx="533400" cy="3048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5582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pPr eaLnBrk="1" hangingPunct="1"/>
            <a:r>
              <a:rPr lang="en-US" altLang="en-US" smtClean="0"/>
              <a:t>Welcome</a:t>
            </a:r>
          </a:p>
        </p:txBody>
      </p:sp>
      <p:sp>
        <p:nvSpPr>
          <p:cNvPr id="9222" name="Rectangle 3"/>
          <p:cNvSpPr>
            <a:spLocks noGrp="1" noChangeArrowheads="1"/>
          </p:cNvSpPr>
          <p:nvPr>
            <p:ph idx="1"/>
          </p:nvPr>
        </p:nvSpPr>
        <p:spPr>
          <a:xfrm>
            <a:off x="1952625" y="1643063"/>
            <a:ext cx="7772400" cy="4191000"/>
          </a:xfrm>
        </p:spPr>
        <p:txBody>
          <a:bodyPr/>
          <a:lstStyle/>
          <a:p>
            <a:pPr marL="0" indent="0">
              <a:buNone/>
              <a:defRPr/>
            </a:pPr>
            <a:r>
              <a:rPr lang="en-US" altLang="en-US" dirty="0" smtClean="0"/>
              <a:t>Key contacts</a:t>
            </a:r>
          </a:p>
          <a:p>
            <a:pPr marL="0" indent="0">
              <a:buNone/>
              <a:defRPr/>
            </a:pPr>
            <a:r>
              <a:rPr lang="en-US" altLang="en-US" dirty="0" smtClean="0"/>
              <a:t>YEAR 11/12 Coordinators: Marie O’Connor and Stacey Sutton</a:t>
            </a:r>
          </a:p>
          <a:p>
            <a:pPr marL="0" indent="0">
              <a:buNone/>
              <a:defRPr/>
            </a:pPr>
            <a:r>
              <a:rPr lang="en-US" altLang="en-US" dirty="0" smtClean="0"/>
              <a:t>VCAL Coordinator: Donna Gregg</a:t>
            </a:r>
          </a:p>
          <a:p>
            <a:pPr marL="0" indent="0">
              <a:buNone/>
              <a:defRPr/>
            </a:pPr>
            <a:r>
              <a:rPr lang="en-US" altLang="en-US" dirty="0" smtClean="0"/>
              <a:t>Careers Counsellor: Sue Sly</a:t>
            </a:r>
          </a:p>
          <a:p>
            <a:pPr eaLnBrk="1" hangingPunct="1">
              <a:buFontTx/>
              <a:buChar char="-"/>
              <a:defRPr/>
            </a:pPr>
            <a:endParaRPr lang="en-US" altLang="en-US" dirty="0" smtClean="0"/>
          </a:p>
          <a:p>
            <a:pPr eaLnBrk="1" hangingPunct="1">
              <a:buFontTx/>
              <a:buNone/>
              <a:defRPr/>
            </a:pPr>
            <a:endParaRPr lang="en-US" altLang="en-US" dirty="0" smtClean="0"/>
          </a:p>
        </p:txBody>
      </p:sp>
      <p:sp>
        <p:nvSpPr>
          <p:cNvPr id="921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5AFE0C8-FA93-427D-BA4B-2196A4EBCCF8}" type="datetime1">
              <a:rPr lang="en-US" altLang="en-US" sz="1400"/>
              <a:pPr>
                <a:spcBef>
                  <a:spcPct val="0"/>
                </a:spcBef>
                <a:buFontTx/>
                <a:buNone/>
              </a:pPr>
              <a:t>8/16/2021</a:t>
            </a:fld>
            <a:endParaRPr lang="en-US" altLang="en-US" sz="1400"/>
          </a:p>
        </p:txBody>
      </p:sp>
      <p:sp>
        <p:nvSpPr>
          <p:cNvPr id="92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0032FB-CC90-4C79-888A-7E9ACC004949}" type="slidenum">
              <a:rPr lang="en-US" altLang="en-US" sz="1400"/>
              <a:pPr>
                <a:spcBef>
                  <a:spcPct val="0"/>
                </a:spcBef>
                <a:buFontTx/>
                <a:buNone/>
              </a:pPr>
              <a:t>3</a:t>
            </a:fld>
            <a:endParaRPr lang="en-US" altLang="en-US" sz="1400"/>
          </a:p>
        </p:txBody>
      </p:sp>
      <p:sp>
        <p:nvSpPr>
          <p:cNvPr id="9223" name="AutoShape 4">
            <a:hlinkClick r:id="" action="ppaction://hlinkshowjump?jump=previousslide" highlightClick="1"/>
          </p:cNvPr>
          <p:cNvSpPr>
            <a:spLocks noChangeArrowheads="1"/>
          </p:cNvSpPr>
          <p:nvPr/>
        </p:nvSpPr>
        <p:spPr bwMode="auto">
          <a:xfrm>
            <a:off x="1905000" y="6096000"/>
            <a:ext cx="457200" cy="357188"/>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9224" name="AutoShape 5">
            <a:hlinkClick r:id="" action="ppaction://hlinkshowjump?jump=nextslide" highlightClick="1"/>
          </p:cNvPr>
          <p:cNvSpPr>
            <a:spLocks noChangeArrowheads="1"/>
          </p:cNvSpPr>
          <p:nvPr/>
        </p:nvSpPr>
        <p:spPr bwMode="auto">
          <a:xfrm>
            <a:off x="9677400" y="6019800"/>
            <a:ext cx="457200" cy="280988"/>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AU" altLang="en-US" sz="2400"/>
          </a:p>
        </p:txBody>
      </p:sp>
    </p:spTree>
    <p:extLst>
      <p:ext uri="{BB962C8B-B14F-4D97-AF65-F5344CB8AC3E}">
        <p14:creationId xmlns:p14="http://schemas.microsoft.com/office/powerpoint/2010/main" val="107796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AU" altLang="en-US" smtClean="0"/>
              <a:t>VET in Schools</a:t>
            </a:r>
          </a:p>
        </p:txBody>
      </p:sp>
      <p:sp>
        <p:nvSpPr>
          <p:cNvPr id="38915" name="Content Placeholder 2"/>
          <p:cNvSpPr>
            <a:spLocks noGrp="1"/>
          </p:cNvSpPr>
          <p:nvPr>
            <p:ph idx="1"/>
          </p:nvPr>
        </p:nvSpPr>
        <p:spPr/>
        <p:txBody>
          <a:bodyPr/>
          <a:lstStyle/>
          <a:p>
            <a:r>
              <a:rPr lang="en-AU" altLang="en-US" smtClean="0"/>
              <a:t>In 2021 Ouyen P-12 College will be offering a range of VET in schools subjects both at Ouyen P-12 College and through Mildura TAFE.</a:t>
            </a:r>
          </a:p>
          <a:p>
            <a:r>
              <a:rPr lang="en-AU" altLang="en-US" smtClean="0"/>
              <a:t>One subject VET Auto will be taught at Ouyen while students will have the chance to enrol in a number of VET courses delivered from Mildura.</a:t>
            </a:r>
          </a:p>
        </p:txBody>
      </p:sp>
      <p:sp>
        <p:nvSpPr>
          <p:cNvPr id="389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CBF0A98-5E60-4647-8FEF-DF232BD7358E}" type="datetime1">
              <a:rPr lang="en-US" altLang="en-US" sz="1400"/>
              <a:pPr>
                <a:spcBef>
                  <a:spcPct val="0"/>
                </a:spcBef>
                <a:buFontTx/>
                <a:buNone/>
              </a:pPr>
              <a:t>8/16/2021</a:t>
            </a:fld>
            <a:endParaRPr lang="en-US" altLang="en-US" sz="1400"/>
          </a:p>
        </p:txBody>
      </p:sp>
      <p:sp>
        <p:nvSpPr>
          <p:cNvPr id="389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389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B6D88AD-950A-4BC0-92BD-F98CA1571A93}" type="slidenum">
              <a:rPr lang="en-US" altLang="en-US" sz="1400"/>
              <a:pPr>
                <a:spcBef>
                  <a:spcPct val="0"/>
                </a:spcBef>
                <a:buFontTx/>
                <a:buNone/>
              </a:pPr>
              <a:t>30</a:t>
            </a:fld>
            <a:endParaRPr lang="en-US" altLang="en-US" sz="1400"/>
          </a:p>
        </p:txBody>
      </p:sp>
    </p:spTree>
    <p:extLst>
      <p:ext uri="{BB962C8B-B14F-4D97-AF65-F5344CB8AC3E}">
        <p14:creationId xmlns:p14="http://schemas.microsoft.com/office/powerpoint/2010/main" val="250202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AU" altLang="en-US" smtClean="0"/>
              <a:t>VET in Schools</a:t>
            </a:r>
          </a:p>
        </p:txBody>
      </p:sp>
      <p:sp>
        <p:nvSpPr>
          <p:cNvPr id="39939" name="Content Placeholder 2"/>
          <p:cNvSpPr>
            <a:spLocks noGrp="1"/>
          </p:cNvSpPr>
          <p:nvPr>
            <p:ph idx="1"/>
          </p:nvPr>
        </p:nvSpPr>
        <p:spPr/>
        <p:txBody>
          <a:bodyPr/>
          <a:lstStyle/>
          <a:p>
            <a:r>
              <a:rPr lang="en-AU" altLang="en-US" smtClean="0"/>
              <a:t>A handout outlining the VET in schools subject available in Mildura is on our website.</a:t>
            </a:r>
          </a:p>
          <a:p>
            <a:r>
              <a:rPr lang="en-AU" altLang="en-US" smtClean="0"/>
              <a:t>It is important to note that only one VET subject from  Mildura can be chosen however students can also enrol in VET Auto which is taught at the College.</a:t>
            </a:r>
          </a:p>
        </p:txBody>
      </p:sp>
      <p:sp>
        <p:nvSpPr>
          <p:cNvPr id="3994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F08052A-046A-4310-B1C1-E4F44FA12E5C}" type="datetime1">
              <a:rPr lang="en-US" altLang="en-US" sz="1400"/>
              <a:pPr>
                <a:spcBef>
                  <a:spcPct val="0"/>
                </a:spcBef>
                <a:buFontTx/>
                <a:buNone/>
              </a:pPr>
              <a:t>8/16/2021</a:t>
            </a:fld>
            <a:endParaRPr lang="en-US" altLang="en-US" sz="1400"/>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A0C8E2E-FDF2-4BB4-8C85-1248241874FD}" type="slidenum">
              <a:rPr lang="en-US" altLang="en-US" sz="1400"/>
              <a:pPr>
                <a:spcBef>
                  <a:spcPct val="0"/>
                </a:spcBef>
                <a:buFontTx/>
                <a:buNone/>
              </a:pPr>
              <a:t>31</a:t>
            </a:fld>
            <a:endParaRPr lang="en-US" altLang="en-US" sz="1400"/>
          </a:p>
        </p:txBody>
      </p:sp>
    </p:spTree>
    <p:extLst>
      <p:ext uri="{BB962C8B-B14F-4D97-AF65-F5344CB8AC3E}">
        <p14:creationId xmlns:p14="http://schemas.microsoft.com/office/powerpoint/2010/main" val="121473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AU" altLang="en-US" smtClean="0"/>
          </a:p>
        </p:txBody>
      </p:sp>
      <p:sp>
        <p:nvSpPr>
          <p:cNvPr id="3" name="Content Placeholder 2"/>
          <p:cNvSpPr>
            <a:spLocks noGrp="1"/>
          </p:cNvSpPr>
          <p:nvPr>
            <p:ph idx="1"/>
          </p:nvPr>
        </p:nvSpPr>
        <p:spPr/>
        <p:txBody>
          <a:bodyPr/>
          <a:lstStyle/>
          <a:p>
            <a:pPr>
              <a:defRPr/>
            </a:pPr>
            <a:r>
              <a:rPr lang="en-AU" dirty="0" smtClean="0"/>
              <a:t>If students are interested in the VET subjects they should see Mrs O’Connor or Mrs Sly for further information.</a:t>
            </a:r>
          </a:p>
          <a:p>
            <a:pPr>
              <a:defRPr/>
            </a:pPr>
            <a:r>
              <a:rPr lang="en-AU" dirty="0" smtClean="0"/>
              <a:t>The classes in Mildura will run from 9am to 3pm on a Friday.</a:t>
            </a:r>
          </a:p>
          <a:p>
            <a:pPr marL="0" indent="0">
              <a:buNone/>
              <a:defRPr/>
            </a:pPr>
            <a:endParaRPr lang="en-AU" dirty="0"/>
          </a:p>
        </p:txBody>
      </p:sp>
      <p:sp>
        <p:nvSpPr>
          <p:cNvPr id="409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EA05CC-D9AF-4C1F-B1D4-8885642EA28E}" type="datetime1">
              <a:rPr lang="en-US" altLang="en-US" sz="1400"/>
              <a:pPr>
                <a:spcBef>
                  <a:spcPct val="0"/>
                </a:spcBef>
                <a:buFontTx/>
                <a:buNone/>
              </a:pPr>
              <a:t>8/16/2021</a:t>
            </a:fld>
            <a:endParaRPr lang="en-US" altLang="en-US" sz="1400"/>
          </a:p>
        </p:txBody>
      </p:sp>
      <p:sp>
        <p:nvSpPr>
          <p:cNvPr id="409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09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CF50255-ECED-4D64-9634-D206EBAAB4AE}" type="slidenum">
              <a:rPr lang="en-US" altLang="en-US" sz="1400"/>
              <a:pPr>
                <a:spcBef>
                  <a:spcPct val="0"/>
                </a:spcBef>
                <a:buFontTx/>
                <a:buNone/>
              </a:pPr>
              <a:t>32</a:t>
            </a:fld>
            <a:endParaRPr lang="en-US" altLang="en-US" sz="1400"/>
          </a:p>
        </p:txBody>
      </p:sp>
    </p:spTree>
    <p:extLst>
      <p:ext uri="{BB962C8B-B14F-4D97-AF65-F5344CB8AC3E}">
        <p14:creationId xmlns:p14="http://schemas.microsoft.com/office/powerpoint/2010/main" val="201146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AU" altLang="en-US" smtClean="0"/>
              <a:t>Another Option - VCAL</a:t>
            </a:r>
          </a:p>
        </p:txBody>
      </p:sp>
      <p:sp>
        <p:nvSpPr>
          <p:cNvPr id="41987" name="Content Placeholder 2"/>
          <p:cNvSpPr>
            <a:spLocks noGrp="1"/>
          </p:cNvSpPr>
          <p:nvPr>
            <p:ph idx="1"/>
          </p:nvPr>
        </p:nvSpPr>
        <p:spPr/>
        <p:txBody>
          <a:bodyPr/>
          <a:lstStyle/>
          <a:p>
            <a:r>
              <a:rPr lang="en-AU" altLang="en-US" dirty="0" smtClean="0"/>
              <a:t>In 2022 the College will offer Intermediate and Senior VCAL - hands-on alternatives to the VCE</a:t>
            </a:r>
          </a:p>
          <a:p>
            <a:r>
              <a:rPr lang="en-AU" altLang="en-US" dirty="0" smtClean="0"/>
              <a:t>VCAL gives practical work-related experience together with literacy and numeracy skills.</a:t>
            </a:r>
          </a:p>
          <a:p>
            <a:endParaRPr lang="en-AU" altLang="en-US" dirty="0" smtClean="0"/>
          </a:p>
          <a:p>
            <a:pPr>
              <a:buFontTx/>
              <a:buNone/>
            </a:pPr>
            <a:endParaRPr lang="en-AU" altLang="en-US" dirty="0" smtClean="0"/>
          </a:p>
        </p:txBody>
      </p:sp>
      <p:sp>
        <p:nvSpPr>
          <p:cNvPr id="4198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A09D72-56D9-4F0F-ACE9-C0F77B7AFA12}" type="datetime1">
              <a:rPr lang="en-US" altLang="en-US" sz="1400"/>
              <a:pPr>
                <a:spcBef>
                  <a:spcPct val="0"/>
                </a:spcBef>
                <a:buFontTx/>
                <a:buNone/>
              </a:pPr>
              <a:t>8/16/2021</a:t>
            </a:fld>
            <a:endParaRPr lang="en-US" altLang="en-US" sz="1400"/>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6BE597-8FBB-48FD-9D81-F863219E9CDB}" type="slidenum">
              <a:rPr lang="en-US" altLang="en-US" sz="1400"/>
              <a:pPr>
                <a:spcBef>
                  <a:spcPct val="0"/>
                </a:spcBef>
                <a:buFontTx/>
                <a:buNone/>
              </a:pPr>
              <a:t>33</a:t>
            </a:fld>
            <a:endParaRPr lang="en-US" altLang="en-US" sz="1400"/>
          </a:p>
        </p:txBody>
      </p:sp>
    </p:spTree>
    <p:extLst>
      <p:ext uri="{BB962C8B-B14F-4D97-AF65-F5344CB8AC3E}">
        <p14:creationId xmlns:p14="http://schemas.microsoft.com/office/powerpoint/2010/main" val="363581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AU" altLang="en-US" smtClean="0"/>
              <a:t>VCAL</a:t>
            </a:r>
          </a:p>
        </p:txBody>
      </p:sp>
      <p:sp>
        <p:nvSpPr>
          <p:cNvPr id="43011" name="Content Placeholder 2"/>
          <p:cNvSpPr>
            <a:spLocks noGrp="1"/>
          </p:cNvSpPr>
          <p:nvPr>
            <p:ph idx="1"/>
          </p:nvPr>
        </p:nvSpPr>
        <p:spPr/>
        <p:txBody>
          <a:bodyPr/>
          <a:lstStyle/>
          <a:p>
            <a:r>
              <a:rPr lang="en-AU" altLang="en-US" dirty="0" smtClean="0"/>
              <a:t>The Victorian Certificate of Applied Learning (VCAL) is a 'hands on' option for students in Years 11 and 12.</a:t>
            </a:r>
          </a:p>
          <a:p>
            <a:r>
              <a:rPr lang="en-AU" altLang="en-US" dirty="0" smtClean="0"/>
              <a:t>the VCAL is a recognised senior qualification. </a:t>
            </a:r>
          </a:p>
          <a:p>
            <a:r>
              <a:rPr lang="en-AU" altLang="en-US" dirty="0" smtClean="0"/>
              <a:t>It does not however provide students with an ATAR and so an avenue to University</a:t>
            </a:r>
          </a:p>
          <a:p>
            <a:pPr>
              <a:buFontTx/>
              <a:buNone/>
            </a:pPr>
            <a:endParaRPr lang="en-AU" altLang="en-US" dirty="0" smtClean="0"/>
          </a:p>
          <a:p>
            <a:endParaRPr lang="en-AU" altLang="en-US" dirty="0" smtClean="0"/>
          </a:p>
          <a:p>
            <a:pPr marL="0" indent="0">
              <a:buNone/>
            </a:pPr>
            <a:endParaRPr lang="en-AU" altLang="en-US" dirty="0" smtClean="0"/>
          </a:p>
          <a:p>
            <a:endParaRPr lang="en-AU" altLang="en-US" dirty="0" smtClean="0"/>
          </a:p>
        </p:txBody>
      </p:sp>
      <p:sp>
        <p:nvSpPr>
          <p:cNvPr id="4301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6D847BF-596D-4A2C-B506-91861C0952E5}" type="datetime1">
              <a:rPr lang="en-US" altLang="en-US" sz="1400"/>
              <a:pPr>
                <a:spcBef>
                  <a:spcPct val="0"/>
                </a:spcBef>
                <a:buFontTx/>
                <a:buNone/>
              </a:pPr>
              <a:t>8/16/2021</a:t>
            </a:fld>
            <a:endParaRPr lang="en-US" altLang="en-US" sz="1400"/>
          </a:p>
        </p:txBody>
      </p:sp>
      <p:sp>
        <p:nvSpPr>
          <p:cNvPr id="430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30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6812BD-D414-4F96-84AC-B16999612923}" type="slidenum">
              <a:rPr lang="en-US" altLang="en-US" sz="1400"/>
              <a:pPr>
                <a:spcBef>
                  <a:spcPct val="0"/>
                </a:spcBef>
                <a:buFontTx/>
                <a:buNone/>
              </a:pPr>
              <a:t>34</a:t>
            </a:fld>
            <a:endParaRPr lang="en-US" altLang="en-US" sz="1400"/>
          </a:p>
        </p:txBody>
      </p:sp>
    </p:spTree>
    <p:extLst>
      <p:ext uri="{BB962C8B-B14F-4D97-AF65-F5344CB8AC3E}">
        <p14:creationId xmlns:p14="http://schemas.microsoft.com/office/powerpoint/2010/main" val="360204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AU" altLang="en-US" smtClean="0"/>
              <a:t>Who chooses VCAL?</a:t>
            </a:r>
          </a:p>
        </p:txBody>
      </p:sp>
      <p:sp>
        <p:nvSpPr>
          <p:cNvPr id="44035" name="Content Placeholder 2"/>
          <p:cNvSpPr>
            <a:spLocks noGrp="1"/>
          </p:cNvSpPr>
          <p:nvPr>
            <p:ph idx="1"/>
          </p:nvPr>
        </p:nvSpPr>
        <p:spPr>
          <a:xfrm>
            <a:off x="2238375" y="1928813"/>
            <a:ext cx="7772400" cy="4114800"/>
          </a:xfrm>
        </p:spPr>
        <p:txBody>
          <a:bodyPr/>
          <a:lstStyle/>
          <a:p>
            <a:r>
              <a:rPr lang="en-AU" altLang="en-US" smtClean="0"/>
              <a:t>Students who do the VCAL are more likely to be interested in going on to training at TAFE, doing an apprenticeship, or getting a job after completing Year 12.</a:t>
            </a:r>
          </a:p>
          <a:p>
            <a:r>
              <a:rPr lang="en-AU" altLang="en-US" smtClean="0"/>
              <a:t>students work with the VCAL and Careers Coordinators to design a study program that suits their interests and learning needs. </a:t>
            </a:r>
          </a:p>
        </p:txBody>
      </p:sp>
      <p:sp>
        <p:nvSpPr>
          <p:cNvPr id="4403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35CFDD6-78CD-4C7B-80D2-A55C23F54577}" type="datetime1">
              <a:rPr lang="en-US" altLang="en-US" sz="1400"/>
              <a:pPr>
                <a:spcBef>
                  <a:spcPct val="0"/>
                </a:spcBef>
                <a:buFontTx/>
                <a:buNone/>
              </a:pPr>
              <a:t>8/16/2021</a:t>
            </a:fld>
            <a:endParaRPr lang="en-US" altLang="en-US" sz="1400"/>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4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9439F9-35B0-4562-8005-763D81B29B83}" type="slidenum">
              <a:rPr lang="en-US" altLang="en-US" sz="1400"/>
              <a:pPr>
                <a:spcBef>
                  <a:spcPct val="0"/>
                </a:spcBef>
                <a:buFontTx/>
                <a:buNone/>
              </a:pPr>
              <a:t>35</a:t>
            </a:fld>
            <a:endParaRPr lang="en-US" altLang="en-US" sz="1400"/>
          </a:p>
        </p:txBody>
      </p:sp>
    </p:spTree>
    <p:extLst>
      <p:ext uri="{BB962C8B-B14F-4D97-AF65-F5344CB8AC3E}">
        <p14:creationId xmlns:p14="http://schemas.microsoft.com/office/powerpoint/2010/main" val="164374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AU" altLang="en-US" smtClean="0"/>
              <a:t>What does a VCAL program  contain?</a:t>
            </a:r>
          </a:p>
        </p:txBody>
      </p:sp>
      <p:sp>
        <p:nvSpPr>
          <p:cNvPr id="45059" name="Content Placeholder 2"/>
          <p:cNvSpPr>
            <a:spLocks noGrp="1"/>
          </p:cNvSpPr>
          <p:nvPr>
            <p:ph idx="1"/>
          </p:nvPr>
        </p:nvSpPr>
        <p:spPr>
          <a:xfrm>
            <a:off x="2209800" y="1785938"/>
            <a:ext cx="7772400" cy="4310062"/>
          </a:xfrm>
        </p:spPr>
        <p:txBody>
          <a:bodyPr/>
          <a:lstStyle/>
          <a:p>
            <a:pPr>
              <a:buFontTx/>
              <a:buNone/>
            </a:pPr>
            <a:r>
              <a:rPr lang="en-AU" altLang="en-US" smtClean="0"/>
              <a:t>Students select accredited VCE and Vocational Education &amp; Training (VET) modules and units from the following </a:t>
            </a:r>
            <a:r>
              <a:rPr lang="en-AU" altLang="en-US" smtClean="0">
                <a:hlinkClick r:id="rId2" action="ppaction://hlinkfile"/>
              </a:rPr>
              <a:t>four compulsory strands</a:t>
            </a:r>
            <a:r>
              <a:rPr lang="en-AU" altLang="en-US" smtClean="0"/>
              <a:t>:</a:t>
            </a:r>
          </a:p>
          <a:p>
            <a:r>
              <a:rPr lang="en-AU" altLang="en-US" smtClean="0"/>
              <a:t>Literacy and Numeracy Skills </a:t>
            </a:r>
          </a:p>
          <a:p>
            <a:r>
              <a:rPr lang="en-AU" altLang="en-US" smtClean="0"/>
              <a:t>Work Related Skills </a:t>
            </a:r>
          </a:p>
          <a:p>
            <a:r>
              <a:rPr lang="en-AU" altLang="en-US" smtClean="0"/>
              <a:t>Industry Specific Skills </a:t>
            </a:r>
          </a:p>
          <a:p>
            <a:r>
              <a:rPr lang="en-AU" altLang="en-US" smtClean="0"/>
              <a:t>Personal Development Skills </a:t>
            </a:r>
          </a:p>
          <a:p>
            <a:endParaRPr lang="en-AU" altLang="en-US" smtClean="0"/>
          </a:p>
        </p:txBody>
      </p:sp>
      <p:sp>
        <p:nvSpPr>
          <p:cNvPr id="4506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2B2707A-F49E-4FB3-AEF9-A1D3A45CE349}" type="datetime1">
              <a:rPr lang="en-US" altLang="en-US" sz="1400"/>
              <a:pPr>
                <a:spcBef>
                  <a:spcPct val="0"/>
                </a:spcBef>
                <a:buFontTx/>
                <a:buNone/>
              </a:pPr>
              <a:t>8/16/2021</a:t>
            </a:fld>
            <a:endParaRPr lang="en-US" altLang="en-US" sz="1400"/>
          </a:p>
        </p:txBody>
      </p:sp>
      <p:sp>
        <p:nvSpPr>
          <p:cNvPr id="450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50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5F8756-D527-4BC0-841D-ABEAE8CD6CF4}" type="slidenum">
              <a:rPr lang="en-US" altLang="en-US" sz="1400"/>
              <a:pPr>
                <a:spcBef>
                  <a:spcPct val="0"/>
                </a:spcBef>
                <a:buFontTx/>
                <a:buNone/>
              </a:pPr>
              <a:t>36</a:t>
            </a:fld>
            <a:endParaRPr lang="en-US" altLang="en-US" sz="1400"/>
          </a:p>
        </p:txBody>
      </p:sp>
    </p:spTree>
    <p:extLst>
      <p:ext uri="{BB962C8B-B14F-4D97-AF65-F5344CB8AC3E}">
        <p14:creationId xmlns:p14="http://schemas.microsoft.com/office/powerpoint/2010/main" val="739655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AU" altLang="en-US" b="1" smtClean="0"/>
              <a:t/>
            </a:r>
            <a:br>
              <a:rPr lang="en-AU" altLang="en-US" b="1" smtClean="0"/>
            </a:br>
            <a:r>
              <a:rPr lang="en-AU" altLang="en-US" b="1" smtClean="0"/>
              <a:t>Strand 1 - Literacy and Numeracy Skills </a:t>
            </a:r>
            <a:br>
              <a:rPr lang="en-AU" altLang="en-US" b="1" smtClean="0"/>
            </a:br>
            <a:endParaRPr lang="en-AU" altLang="en-US" smtClean="0"/>
          </a:p>
        </p:txBody>
      </p:sp>
      <p:sp>
        <p:nvSpPr>
          <p:cNvPr id="46083" name="Content Placeholder 2"/>
          <p:cNvSpPr>
            <a:spLocks noGrp="1"/>
          </p:cNvSpPr>
          <p:nvPr>
            <p:ph idx="1"/>
          </p:nvPr>
        </p:nvSpPr>
        <p:spPr/>
        <p:txBody>
          <a:bodyPr/>
          <a:lstStyle/>
          <a:p>
            <a:r>
              <a:rPr lang="en-AU" altLang="en-US" dirty="0" smtClean="0"/>
              <a:t>Your VCAL learning program must include literacy and numeracy subjects </a:t>
            </a:r>
          </a:p>
          <a:p>
            <a:r>
              <a:rPr lang="en-AU" altLang="en-US" dirty="0" smtClean="0"/>
              <a:t>VCAL Literacy and VCAL Numeracy</a:t>
            </a:r>
          </a:p>
          <a:p>
            <a:r>
              <a:rPr lang="en-AU" altLang="en-US" dirty="0" smtClean="0"/>
              <a:t>VCE English or Maths</a:t>
            </a:r>
          </a:p>
          <a:p>
            <a:pPr marL="0" indent="0">
              <a:buNone/>
            </a:pPr>
            <a:endParaRPr lang="en-AU" altLang="en-US" dirty="0" smtClean="0"/>
          </a:p>
        </p:txBody>
      </p:sp>
      <p:sp>
        <p:nvSpPr>
          <p:cNvPr id="4608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96438DE-3CE7-4E20-ABE5-B3EDEB1FCEFF}" type="datetime1">
              <a:rPr lang="en-US" altLang="en-US" sz="1400"/>
              <a:pPr>
                <a:spcBef>
                  <a:spcPct val="0"/>
                </a:spcBef>
                <a:buFontTx/>
                <a:buNone/>
              </a:pPr>
              <a:t>8/16/2021</a:t>
            </a:fld>
            <a:endParaRPr lang="en-US" altLang="en-US" sz="1400"/>
          </a:p>
        </p:txBody>
      </p:sp>
      <p:sp>
        <p:nvSpPr>
          <p:cNvPr id="460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60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BEBFF3-95C5-4127-A621-66074E10F8F8}" type="slidenum">
              <a:rPr lang="en-US" altLang="en-US" sz="1400"/>
              <a:pPr>
                <a:spcBef>
                  <a:spcPct val="0"/>
                </a:spcBef>
                <a:buFontTx/>
                <a:buNone/>
              </a:pPr>
              <a:t>37</a:t>
            </a:fld>
            <a:endParaRPr lang="en-US" altLang="en-US" sz="1400"/>
          </a:p>
        </p:txBody>
      </p:sp>
    </p:spTree>
    <p:extLst>
      <p:ext uri="{BB962C8B-B14F-4D97-AF65-F5344CB8AC3E}">
        <p14:creationId xmlns:p14="http://schemas.microsoft.com/office/powerpoint/2010/main" val="229973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AU" altLang="en-US" b="1" smtClean="0"/>
              <a:t/>
            </a:r>
            <a:br>
              <a:rPr lang="en-AU" altLang="en-US" b="1" smtClean="0"/>
            </a:br>
            <a:r>
              <a:rPr lang="en-AU" altLang="en-US" b="1" smtClean="0"/>
              <a:t>Strand 2 - Industry Specific Skills </a:t>
            </a:r>
            <a:br>
              <a:rPr lang="en-AU" altLang="en-US" b="1" smtClean="0"/>
            </a:br>
            <a:endParaRPr lang="en-AU" altLang="en-US" smtClean="0"/>
          </a:p>
        </p:txBody>
      </p:sp>
      <p:sp>
        <p:nvSpPr>
          <p:cNvPr id="47107" name="Content Placeholder 2"/>
          <p:cNvSpPr>
            <a:spLocks noGrp="1"/>
          </p:cNvSpPr>
          <p:nvPr>
            <p:ph idx="1"/>
          </p:nvPr>
        </p:nvSpPr>
        <p:spPr/>
        <p:txBody>
          <a:bodyPr/>
          <a:lstStyle/>
          <a:p>
            <a:r>
              <a:rPr lang="en-AU" altLang="en-US" smtClean="0"/>
              <a:t>Your VCAL learning program must include industry specific units from Vocational Education and Training (VET) programs or VCE VET. However, you are not required to focus on or complete any single VET certificate. </a:t>
            </a:r>
          </a:p>
          <a:p>
            <a:r>
              <a:rPr lang="en-AU" altLang="en-US" smtClean="0"/>
              <a:t>E.g VET IT or Auto</a:t>
            </a:r>
          </a:p>
        </p:txBody>
      </p:sp>
      <p:sp>
        <p:nvSpPr>
          <p:cNvPr id="4710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90DDE8-027E-4B27-9B46-116282B158CD}" type="datetime1">
              <a:rPr lang="en-US" altLang="en-US" sz="1400"/>
              <a:pPr>
                <a:spcBef>
                  <a:spcPct val="0"/>
                </a:spcBef>
                <a:buFontTx/>
                <a:buNone/>
              </a:pPr>
              <a:t>8/16/2021</a:t>
            </a:fld>
            <a:endParaRPr lang="en-US" altLang="en-US" sz="1400"/>
          </a:p>
        </p:txBody>
      </p:sp>
      <p:sp>
        <p:nvSpPr>
          <p:cNvPr id="471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71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2F5EC9F-BDB6-499E-8E4D-F4A6296D50CB}" type="slidenum">
              <a:rPr lang="en-US" altLang="en-US" sz="1400"/>
              <a:pPr>
                <a:spcBef>
                  <a:spcPct val="0"/>
                </a:spcBef>
                <a:buFontTx/>
                <a:buNone/>
              </a:pPr>
              <a:t>38</a:t>
            </a:fld>
            <a:endParaRPr lang="en-US" altLang="en-US" sz="1400"/>
          </a:p>
        </p:txBody>
      </p:sp>
    </p:spTree>
    <p:extLst>
      <p:ext uri="{BB962C8B-B14F-4D97-AF65-F5344CB8AC3E}">
        <p14:creationId xmlns:p14="http://schemas.microsoft.com/office/powerpoint/2010/main" val="52928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AU" altLang="en-US" b="1" smtClean="0"/>
              <a:t/>
            </a:r>
            <a:br>
              <a:rPr lang="en-AU" altLang="en-US" b="1" smtClean="0"/>
            </a:br>
            <a:r>
              <a:rPr lang="en-AU" altLang="en-US" b="1" smtClean="0"/>
              <a:t>Strand 3 - Work Related Skills </a:t>
            </a:r>
            <a:br>
              <a:rPr lang="en-AU" altLang="en-US" b="1" smtClean="0"/>
            </a:br>
            <a:endParaRPr lang="en-AU" altLang="en-US" smtClean="0"/>
          </a:p>
        </p:txBody>
      </p:sp>
      <p:sp>
        <p:nvSpPr>
          <p:cNvPr id="48131" name="Content Placeholder 2"/>
          <p:cNvSpPr>
            <a:spLocks noGrp="1"/>
          </p:cNvSpPr>
          <p:nvPr>
            <p:ph idx="1"/>
          </p:nvPr>
        </p:nvSpPr>
        <p:spPr>
          <a:xfrm>
            <a:off x="2209800" y="1341438"/>
            <a:ext cx="7772400" cy="4754562"/>
          </a:xfrm>
        </p:spPr>
        <p:txBody>
          <a:bodyPr/>
          <a:lstStyle/>
          <a:p>
            <a:r>
              <a:rPr lang="en-AU" altLang="en-US" smtClean="0"/>
              <a:t>In order to develop 'employability' skills, VCAL gives you the choice of undertaking either a structured work placement or part-time apprenticeship/traineeship or part-time work. </a:t>
            </a:r>
          </a:p>
          <a:p>
            <a:r>
              <a:rPr lang="en-AU" altLang="en-US" smtClean="0"/>
              <a:t>You can also gain these by completing certain VCE subjects such as:</a:t>
            </a:r>
          </a:p>
          <a:p>
            <a:r>
              <a:rPr lang="en-AU" altLang="en-US" smtClean="0"/>
              <a:t>E.g VCE Design &amp; Technology</a:t>
            </a:r>
          </a:p>
          <a:p>
            <a:r>
              <a:rPr lang="en-AU" altLang="en-US" smtClean="0"/>
              <a:t>       VCE Agriculture &amp; Horticulture</a:t>
            </a:r>
          </a:p>
          <a:p>
            <a:endParaRPr lang="en-AU" altLang="en-US" smtClean="0"/>
          </a:p>
        </p:txBody>
      </p:sp>
      <p:sp>
        <p:nvSpPr>
          <p:cNvPr id="4813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85735A6-CDEE-41FA-8C1A-A05B7B54007D}" type="datetime1">
              <a:rPr lang="en-US" altLang="en-US" sz="1400"/>
              <a:pPr>
                <a:spcBef>
                  <a:spcPct val="0"/>
                </a:spcBef>
                <a:buFontTx/>
                <a:buNone/>
              </a:pPr>
              <a:t>8/16/2021</a:t>
            </a:fld>
            <a:endParaRPr lang="en-US" altLang="en-US" sz="1400"/>
          </a:p>
        </p:txBody>
      </p:sp>
      <p:sp>
        <p:nvSpPr>
          <p:cNvPr id="48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8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CEC8F1-F65D-4418-BD97-5D5C44FB7FDC}" type="slidenum">
              <a:rPr lang="en-US" altLang="en-US" sz="1400"/>
              <a:pPr>
                <a:spcBef>
                  <a:spcPct val="0"/>
                </a:spcBef>
                <a:buFontTx/>
                <a:buNone/>
              </a:pPr>
              <a:t>39</a:t>
            </a:fld>
            <a:endParaRPr lang="en-US" altLang="en-US" sz="1400"/>
          </a:p>
        </p:txBody>
      </p:sp>
    </p:spTree>
    <p:extLst>
      <p:ext uri="{BB962C8B-B14F-4D97-AF65-F5344CB8AC3E}">
        <p14:creationId xmlns:p14="http://schemas.microsoft.com/office/powerpoint/2010/main" val="312523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normAutofit fontScale="90000"/>
          </a:bodyPr>
          <a:lstStyle/>
          <a:p>
            <a:pPr eaLnBrk="1" hangingPunct="1"/>
            <a:r>
              <a:rPr lang="en-US" altLang="en-US" smtClean="0"/>
              <a:t>Purpose of this PowerPoint– </a:t>
            </a:r>
            <a:r>
              <a:rPr lang="en-US" altLang="en-US" sz="3600"/>
              <a:t>starting to answer the questions</a:t>
            </a:r>
          </a:p>
        </p:txBody>
      </p:sp>
      <p:pic>
        <p:nvPicPr>
          <p:cNvPr id="10247" name="Picture 5" descr="PE02638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828800" y="1752600"/>
            <a:ext cx="2133600" cy="1912938"/>
          </a:xfrm>
        </p:spPr>
      </p:pic>
      <p:sp>
        <p:nvSpPr>
          <p:cNvPr id="10246" name="Rectangle 4"/>
          <p:cNvSpPr>
            <a:spLocks noGrp="1" noChangeArrowheads="1"/>
          </p:cNvSpPr>
          <p:nvPr>
            <p:ph type="body" sz="half" idx="2"/>
          </p:nvPr>
        </p:nvSpPr>
        <p:spPr>
          <a:xfrm>
            <a:off x="4524376" y="1928814"/>
            <a:ext cx="5457825" cy="4167187"/>
          </a:xfrm>
        </p:spPr>
        <p:txBody>
          <a:bodyPr/>
          <a:lstStyle/>
          <a:p>
            <a:pPr lvl="1" eaLnBrk="1" hangingPunct="1"/>
            <a:r>
              <a:rPr lang="en-US" altLang="en-US"/>
              <a:t>What are the VCE, VCAL, VET in the Schools?</a:t>
            </a:r>
          </a:p>
          <a:p>
            <a:pPr lvl="1" eaLnBrk="1" hangingPunct="1"/>
            <a:r>
              <a:rPr lang="en-US" altLang="en-US"/>
              <a:t> what are the key terms you will need to understand?</a:t>
            </a:r>
          </a:p>
          <a:p>
            <a:pPr lvl="1" eaLnBrk="1" hangingPunct="1"/>
            <a:r>
              <a:rPr lang="en-US" altLang="en-US"/>
              <a:t>What are the roles of the Year 11 and 12 coordinators and the Careers Counsellor? </a:t>
            </a:r>
          </a:p>
          <a:p>
            <a:pPr lvl="1" eaLnBrk="1" hangingPunct="1"/>
            <a:r>
              <a:rPr lang="en-US" altLang="en-US"/>
              <a:t>How do you  choose the ‘right’  subjects?</a:t>
            </a:r>
          </a:p>
          <a:p>
            <a:pPr eaLnBrk="1" hangingPunct="1"/>
            <a:endParaRPr lang="en-US" altLang="en-US"/>
          </a:p>
        </p:txBody>
      </p:sp>
      <p:sp>
        <p:nvSpPr>
          <p:cNvPr id="10242" name="Date Placeholder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715285-EBD1-43A6-8A27-13550F568ECD}" type="datetime1">
              <a:rPr lang="en-US" altLang="en-US" sz="1400"/>
              <a:pPr>
                <a:spcBef>
                  <a:spcPct val="0"/>
                </a:spcBef>
                <a:buFontTx/>
                <a:buNone/>
              </a:pPr>
              <a:t>8/16/2021</a:t>
            </a:fld>
            <a:endParaRPr lang="en-US" altLang="en-US" sz="1400"/>
          </a:p>
        </p:txBody>
      </p:sp>
      <p:sp>
        <p:nvSpPr>
          <p:cNvPr id="1024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1024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2145D5-AD16-45B1-9157-56AF077F7C10}" type="slidenum">
              <a:rPr lang="en-US" altLang="en-US" sz="1400"/>
              <a:pPr>
                <a:spcBef>
                  <a:spcPct val="0"/>
                </a:spcBef>
                <a:buFontTx/>
                <a:buNone/>
              </a:pPr>
              <a:t>4</a:t>
            </a:fld>
            <a:endParaRPr lang="en-US" altLang="en-US" sz="1400"/>
          </a:p>
        </p:txBody>
      </p:sp>
      <p:sp>
        <p:nvSpPr>
          <p:cNvPr id="10248" name="AutoShape 7">
            <a:hlinkClick r:id="" action="ppaction://hlinkshowjump?jump=previousslide" highlightClick="1"/>
          </p:cNvPr>
          <p:cNvSpPr>
            <a:spLocks noChangeArrowheads="1"/>
          </p:cNvSpPr>
          <p:nvPr/>
        </p:nvSpPr>
        <p:spPr bwMode="auto">
          <a:xfrm>
            <a:off x="1981200" y="6172200"/>
            <a:ext cx="4572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0249" name="AutoShape 8">
            <a:hlinkClick r:id="" action="ppaction://hlinkshowjump?jump=nextslide" highlightClick="1"/>
          </p:cNvPr>
          <p:cNvSpPr>
            <a:spLocks noChangeArrowheads="1"/>
          </p:cNvSpPr>
          <p:nvPr/>
        </p:nvSpPr>
        <p:spPr bwMode="auto">
          <a:xfrm>
            <a:off x="9906000" y="6172200"/>
            <a:ext cx="433388" cy="280988"/>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1875996968"/>
      </p:ext>
    </p:extLst>
  </p:cSld>
  <p:clrMapOvr>
    <a:masterClrMapping/>
  </p:clrMapOvr>
  <p:transition spd="med">
    <p:blind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AU" altLang="en-US" b="1" smtClean="0"/>
              <a:t/>
            </a:r>
            <a:br>
              <a:rPr lang="en-AU" altLang="en-US" b="1" smtClean="0"/>
            </a:br>
            <a:r>
              <a:rPr lang="en-AU" altLang="en-US" b="1" smtClean="0"/>
              <a:t>Strand 4 - Personal Development Skills </a:t>
            </a:r>
            <a:br>
              <a:rPr lang="en-AU" altLang="en-US" b="1" smtClean="0"/>
            </a:br>
            <a:endParaRPr lang="en-AU" altLang="en-US" smtClean="0"/>
          </a:p>
        </p:txBody>
      </p:sp>
      <p:sp>
        <p:nvSpPr>
          <p:cNvPr id="49155" name="Content Placeholder 2"/>
          <p:cNvSpPr>
            <a:spLocks noGrp="1"/>
          </p:cNvSpPr>
          <p:nvPr>
            <p:ph idx="1"/>
          </p:nvPr>
        </p:nvSpPr>
        <p:spPr/>
        <p:txBody>
          <a:bodyPr/>
          <a:lstStyle/>
          <a:p>
            <a:r>
              <a:rPr lang="en-AU" altLang="en-US" smtClean="0"/>
              <a:t>You must participate in community-based projects, voluntary work and/or structured activities that will help develop your self-confidence, teamwork skills and other skills important for life and work.</a:t>
            </a:r>
          </a:p>
          <a:p>
            <a:r>
              <a:rPr lang="en-AU" altLang="en-US" smtClean="0"/>
              <a:t>E.g VCAL Personal Development units </a:t>
            </a:r>
          </a:p>
          <a:p>
            <a:endParaRPr lang="en-AU" altLang="en-US" smtClean="0"/>
          </a:p>
        </p:txBody>
      </p:sp>
      <p:sp>
        <p:nvSpPr>
          <p:cNvPr id="4915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E0B97D1-CAEC-4B0D-9E45-AB0000F773F4}" type="datetime1">
              <a:rPr lang="en-US" altLang="en-US" sz="1400"/>
              <a:pPr>
                <a:spcBef>
                  <a:spcPct val="0"/>
                </a:spcBef>
                <a:buFontTx/>
                <a:buNone/>
              </a:pPr>
              <a:t>8/16/2021</a:t>
            </a:fld>
            <a:endParaRPr lang="en-US" altLang="en-US" sz="1400"/>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73D6E97-7A6A-4704-89BE-4D5C68645B79}" type="slidenum">
              <a:rPr lang="en-US" altLang="en-US" sz="1400"/>
              <a:pPr>
                <a:spcBef>
                  <a:spcPct val="0"/>
                </a:spcBef>
                <a:buFontTx/>
                <a:buNone/>
              </a:pPr>
              <a:t>40</a:t>
            </a:fld>
            <a:endParaRPr lang="en-US" altLang="en-US" sz="1400"/>
          </a:p>
        </p:txBody>
      </p:sp>
    </p:spTree>
    <p:extLst>
      <p:ext uri="{BB962C8B-B14F-4D97-AF65-F5344CB8AC3E}">
        <p14:creationId xmlns:p14="http://schemas.microsoft.com/office/powerpoint/2010/main" val="195286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AU" altLang="en-US" smtClean="0"/>
              <a:t>Can you change your mind?</a:t>
            </a:r>
          </a:p>
        </p:txBody>
      </p:sp>
      <p:sp>
        <p:nvSpPr>
          <p:cNvPr id="50179" name="Content Placeholder 2"/>
          <p:cNvSpPr>
            <a:spLocks noGrp="1"/>
          </p:cNvSpPr>
          <p:nvPr>
            <p:ph idx="1"/>
          </p:nvPr>
        </p:nvSpPr>
        <p:spPr/>
        <p:txBody>
          <a:bodyPr/>
          <a:lstStyle/>
          <a:p>
            <a:r>
              <a:rPr lang="en-AU" altLang="en-US" smtClean="0"/>
              <a:t>Students who start their VCAL and then decide they would like to complete their VCE, are able to transfer between certificates. </a:t>
            </a:r>
          </a:p>
          <a:p>
            <a:r>
              <a:rPr lang="en-AU" altLang="en-US" smtClean="0"/>
              <a:t>Any VCE studies successfully completed as part of the VCAL program will count towards the VCE.</a:t>
            </a:r>
          </a:p>
        </p:txBody>
      </p:sp>
      <p:sp>
        <p:nvSpPr>
          <p:cNvPr id="5018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28B40A2-C40A-4BF2-A06D-65D50DF40E40}" type="datetime1">
              <a:rPr lang="en-US" altLang="en-US" sz="1400"/>
              <a:pPr>
                <a:spcBef>
                  <a:spcPct val="0"/>
                </a:spcBef>
                <a:buFontTx/>
                <a:buNone/>
              </a:pPr>
              <a:t>8/16/2021</a:t>
            </a:fld>
            <a:endParaRPr lang="en-US" altLang="en-US" sz="1400"/>
          </a:p>
        </p:txBody>
      </p:sp>
      <p:sp>
        <p:nvSpPr>
          <p:cNvPr id="501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501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DD0021A-4BE0-4D7B-86D5-3953F6FF5943}" type="slidenum">
              <a:rPr lang="en-US" altLang="en-US" sz="1400"/>
              <a:pPr>
                <a:spcBef>
                  <a:spcPct val="0"/>
                </a:spcBef>
                <a:buFontTx/>
                <a:buNone/>
              </a:pPr>
              <a:t>41</a:t>
            </a:fld>
            <a:endParaRPr lang="en-US" altLang="en-US" sz="1400"/>
          </a:p>
        </p:txBody>
      </p:sp>
    </p:spTree>
    <p:extLst>
      <p:ext uri="{BB962C8B-B14F-4D97-AF65-F5344CB8AC3E}">
        <p14:creationId xmlns:p14="http://schemas.microsoft.com/office/powerpoint/2010/main" val="18756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a:xfrm>
            <a:off x="2209800" y="260351"/>
            <a:ext cx="7772400" cy="760413"/>
          </a:xfrm>
        </p:spPr>
        <p:txBody>
          <a:bodyPr/>
          <a:lstStyle/>
          <a:p>
            <a:pPr eaLnBrk="1" hangingPunct="1"/>
            <a:r>
              <a:rPr lang="en-US" altLang="en-US" smtClean="0"/>
              <a:t>Where to from here?</a:t>
            </a:r>
          </a:p>
        </p:txBody>
      </p:sp>
      <p:sp>
        <p:nvSpPr>
          <p:cNvPr id="41990" name="Rectangle 3"/>
          <p:cNvSpPr>
            <a:spLocks noGrp="1" noChangeArrowheads="1"/>
          </p:cNvSpPr>
          <p:nvPr>
            <p:ph idx="1"/>
          </p:nvPr>
        </p:nvSpPr>
        <p:spPr>
          <a:xfrm>
            <a:off x="2209800" y="1196976"/>
            <a:ext cx="7772400" cy="4746625"/>
          </a:xfrm>
        </p:spPr>
        <p:txBody>
          <a:bodyPr/>
          <a:lstStyle/>
          <a:p>
            <a:pPr eaLnBrk="1" hangingPunct="1">
              <a:defRPr/>
            </a:pPr>
            <a:r>
              <a:rPr lang="en-US" altLang="en-US" dirty="0"/>
              <a:t>Subject selection information is available on our website plus you should all have received a course selection booklet. (If you have not received a copy please call the College)</a:t>
            </a:r>
          </a:p>
          <a:p>
            <a:pPr eaLnBrk="1" hangingPunct="1">
              <a:defRPr/>
            </a:pPr>
            <a:r>
              <a:rPr lang="en-US" altLang="en-US" dirty="0" smtClean="0"/>
              <a:t>Are there any subjects you need to study in Year 11 for the career you are interested in?</a:t>
            </a:r>
          </a:p>
          <a:p>
            <a:pPr marL="0" indent="0">
              <a:buNone/>
              <a:defRPr/>
            </a:pPr>
            <a:r>
              <a:rPr lang="en-US" altLang="en-US" dirty="0" smtClean="0"/>
              <a:t>	</a:t>
            </a:r>
          </a:p>
          <a:p>
            <a:pPr eaLnBrk="1" hangingPunct="1">
              <a:defRPr/>
            </a:pPr>
            <a:endParaRPr lang="en-US" altLang="en-US" dirty="0" smtClean="0"/>
          </a:p>
          <a:p>
            <a:pPr eaLnBrk="1" hangingPunct="1">
              <a:defRPr/>
            </a:pPr>
            <a:endParaRPr lang="en-US" altLang="en-US" dirty="0" smtClean="0"/>
          </a:p>
          <a:p>
            <a:pPr marL="0" indent="0" eaLnBrk="1" hangingPunct="1">
              <a:buNone/>
              <a:defRPr/>
            </a:pPr>
            <a:endParaRPr lang="en-US" altLang="en-US" dirty="0" smtClean="0"/>
          </a:p>
        </p:txBody>
      </p:sp>
      <p:sp>
        <p:nvSpPr>
          <p:cNvPr id="5120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5D938F-8F61-4CD8-8D64-5AC4832F2028}" type="datetime1">
              <a:rPr lang="en-US" altLang="en-US" sz="1400"/>
              <a:pPr>
                <a:spcBef>
                  <a:spcPct val="0"/>
                </a:spcBef>
                <a:buFontTx/>
                <a:buNone/>
              </a:pPr>
              <a:t>8/16/2021</a:t>
            </a:fld>
            <a:endParaRPr lang="en-US" altLang="en-US" sz="1400"/>
          </a:p>
        </p:txBody>
      </p:sp>
      <p:sp>
        <p:nvSpPr>
          <p:cNvPr id="512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51204" name="Slide Number Placeholder 5"/>
          <p:cNvSpPr>
            <a:spLocks noGrp="1"/>
          </p:cNvSpPr>
          <p:nvPr>
            <p:ph type="sldNum" sz="quarter" idx="12"/>
          </p:nvPr>
        </p:nvSpPr>
        <p:spPr>
          <a:xfrm>
            <a:off x="8042275" y="49418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9148853-3434-47D0-9FD2-45122C04DAAA}" type="slidenum">
              <a:rPr lang="en-US" altLang="en-US" sz="1400"/>
              <a:pPr>
                <a:spcBef>
                  <a:spcPct val="0"/>
                </a:spcBef>
                <a:buFontTx/>
                <a:buNone/>
              </a:pPr>
              <a:t>42</a:t>
            </a:fld>
            <a:endParaRPr lang="en-US" altLang="en-US" sz="1400"/>
          </a:p>
        </p:txBody>
      </p:sp>
    </p:spTree>
    <p:extLst>
      <p:ext uri="{BB962C8B-B14F-4D97-AF65-F5344CB8AC3E}">
        <p14:creationId xmlns:p14="http://schemas.microsoft.com/office/powerpoint/2010/main" val="204334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AU" altLang="en-US" smtClean="0"/>
          </a:p>
        </p:txBody>
      </p:sp>
      <p:sp>
        <p:nvSpPr>
          <p:cNvPr id="52227" name="Content Placeholder 2"/>
          <p:cNvSpPr>
            <a:spLocks noGrp="1"/>
          </p:cNvSpPr>
          <p:nvPr>
            <p:ph idx="1"/>
          </p:nvPr>
        </p:nvSpPr>
        <p:spPr/>
        <p:txBody>
          <a:bodyPr/>
          <a:lstStyle/>
          <a:p>
            <a:r>
              <a:rPr lang="en-US" altLang="en-US" dirty="0" smtClean="0"/>
              <a:t>If  VCAL is an option let us know this is your preferred path and have a discussion with Mrs. O’Connor, Mrs. Sly or Mrs. Gregg about a possible VCAL program</a:t>
            </a:r>
          </a:p>
          <a:p>
            <a:pPr marL="0" indent="0">
              <a:buNone/>
            </a:pPr>
            <a:endParaRPr lang="en-AU" altLang="en-US" dirty="0" smtClean="0"/>
          </a:p>
        </p:txBody>
      </p:sp>
      <p:sp>
        <p:nvSpPr>
          <p:cNvPr id="5222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D647EF-B8F0-47B1-8550-5E70BC0A0E19}" type="datetime1">
              <a:rPr lang="en-US" altLang="en-US" sz="1400"/>
              <a:pPr/>
              <a:t>8/16/2021</a:t>
            </a:fld>
            <a:endParaRPr lang="en-US" altLang="en-US" sz="1400"/>
          </a:p>
        </p:txBody>
      </p:sp>
      <p:sp>
        <p:nvSpPr>
          <p:cNvPr id="522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Course Information Session </a:t>
            </a:r>
            <a:r>
              <a:rPr lang="en-US" altLang="en-US" sz="1400" dirty="0" err="1"/>
              <a:t>Yrs</a:t>
            </a:r>
            <a:r>
              <a:rPr lang="en-US" altLang="en-US" sz="1400" dirty="0"/>
              <a:t> 11-12</a:t>
            </a:r>
          </a:p>
        </p:txBody>
      </p:sp>
      <p:sp>
        <p:nvSpPr>
          <p:cNvPr id="522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7DE128-A0F5-413F-BEA6-07E33A004AB8}" type="slidenum">
              <a:rPr lang="en-US" altLang="en-US" sz="1400"/>
              <a:pPr/>
              <a:t>43</a:t>
            </a:fld>
            <a:endParaRPr lang="en-US" altLang="en-US" sz="1400"/>
          </a:p>
        </p:txBody>
      </p:sp>
    </p:spTree>
    <p:extLst>
      <p:ext uri="{BB962C8B-B14F-4D97-AF65-F5344CB8AC3E}">
        <p14:creationId xmlns:p14="http://schemas.microsoft.com/office/powerpoint/2010/main" val="351798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AU" altLang="en-US" smtClean="0"/>
          </a:p>
        </p:txBody>
      </p:sp>
      <p:sp>
        <p:nvSpPr>
          <p:cNvPr id="3" name="Content Placeholder 2"/>
          <p:cNvSpPr>
            <a:spLocks noGrp="1"/>
          </p:cNvSpPr>
          <p:nvPr>
            <p:ph idx="1"/>
          </p:nvPr>
        </p:nvSpPr>
        <p:spPr/>
        <p:txBody>
          <a:bodyPr/>
          <a:lstStyle/>
          <a:p>
            <a:pPr eaLnBrk="1" hangingPunct="1">
              <a:lnSpc>
                <a:spcPct val="90000"/>
              </a:lnSpc>
              <a:defRPr/>
            </a:pPr>
            <a:r>
              <a:rPr lang="en-US" altLang="en-US" dirty="0" smtClean="0"/>
              <a:t>Then ask yourself what are you good at, what subjects do you like?</a:t>
            </a:r>
          </a:p>
          <a:p>
            <a:pPr eaLnBrk="1" hangingPunct="1">
              <a:lnSpc>
                <a:spcPct val="90000"/>
              </a:lnSpc>
              <a:defRPr/>
            </a:pPr>
            <a:r>
              <a:rPr lang="en-US" altLang="en-US" dirty="0" smtClean="0"/>
              <a:t>Submit your choices either via email or the College mobile to Mrs. O’Connor by Tuesday, August 24th so a provisional grid can be drawn up. </a:t>
            </a:r>
          </a:p>
          <a:p>
            <a:pPr marL="0" indent="0">
              <a:buNone/>
              <a:defRPr/>
            </a:pPr>
            <a:r>
              <a:rPr lang="en-US" altLang="en-US" dirty="0" smtClean="0"/>
              <a:t>    </a:t>
            </a:r>
            <a:endParaRPr lang="en-AU" dirty="0"/>
          </a:p>
        </p:txBody>
      </p:sp>
      <p:sp>
        <p:nvSpPr>
          <p:cNvPr id="5325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1A0DCD-A7CF-4BC2-AD1F-35E6980646EC}" type="datetime1">
              <a:rPr lang="en-US" altLang="en-US" sz="1400"/>
              <a:pPr>
                <a:spcBef>
                  <a:spcPct val="0"/>
                </a:spcBef>
                <a:buFontTx/>
                <a:buNone/>
              </a:pPr>
              <a:t>8/16/2021</a:t>
            </a:fld>
            <a:endParaRPr lang="en-US" altLang="en-US" sz="1400"/>
          </a:p>
        </p:txBody>
      </p:sp>
      <p:sp>
        <p:nvSpPr>
          <p:cNvPr id="532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a:t>Yrs</a:t>
            </a:r>
            <a:r>
              <a:rPr lang="en-US" altLang="en-US" sz="1400" dirty="0"/>
              <a:t> 11-12</a:t>
            </a:r>
          </a:p>
        </p:txBody>
      </p:sp>
      <p:sp>
        <p:nvSpPr>
          <p:cNvPr id="532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88424E-2008-4A3C-AFBC-37DD49A5C8B3}" type="slidenum">
              <a:rPr lang="en-US" altLang="en-US" sz="1400"/>
              <a:pPr>
                <a:spcBef>
                  <a:spcPct val="0"/>
                </a:spcBef>
                <a:buFontTx/>
                <a:buNone/>
              </a:pPr>
              <a:t>44</a:t>
            </a:fld>
            <a:endParaRPr lang="en-US" altLang="en-US" sz="1400"/>
          </a:p>
        </p:txBody>
      </p:sp>
    </p:spTree>
    <p:extLst>
      <p:ext uri="{BB962C8B-B14F-4D97-AF65-F5344CB8AC3E}">
        <p14:creationId xmlns:p14="http://schemas.microsoft.com/office/powerpoint/2010/main" val="407757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altLang="en-US" smtClean="0"/>
              <a:t>The step up to VCE</a:t>
            </a:r>
          </a:p>
        </p:txBody>
      </p:sp>
      <p:sp>
        <p:nvSpPr>
          <p:cNvPr id="11270" name="Rectangle 3"/>
          <p:cNvSpPr>
            <a:spLocks noGrp="1" noChangeArrowheads="1"/>
          </p:cNvSpPr>
          <p:nvPr>
            <p:ph idx="1"/>
          </p:nvPr>
        </p:nvSpPr>
        <p:spPr>
          <a:xfrm>
            <a:off x="2166938" y="1500188"/>
            <a:ext cx="7815262" cy="4595812"/>
          </a:xfrm>
        </p:spPr>
        <p:txBody>
          <a:bodyPr/>
          <a:lstStyle/>
          <a:p>
            <a:pPr eaLnBrk="1" hangingPunct="1"/>
            <a:endParaRPr lang="en-US" altLang="en-US"/>
          </a:p>
          <a:p>
            <a:pPr eaLnBrk="1" hangingPunct="1"/>
            <a:r>
              <a:rPr lang="en-US" altLang="en-US"/>
              <a:t>Home                  Preschool</a:t>
            </a:r>
          </a:p>
          <a:p>
            <a:pPr eaLnBrk="1" hangingPunct="1">
              <a:buFontTx/>
              <a:buNone/>
            </a:pPr>
            <a:r>
              <a:rPr lang="en-US" altLang="en-US"/>
              <a:t>	</a:t>
            </a:r>
          </a:p>
          <a:p>
            <a:pPr lvl="4" eaLnBrk="1" hangingPunct="1">
              <a:buFontTx/>
              <a:buNone/>
            </a:pPr>
            <a:r>
              <a:rPr lang="en-US" altLang="en-US"/>
              <a:t>       </a:t>
            </a:r>
          </a:p>
          <a:p>
            <a:pPr lvl="4" eaLnBrk="1" hangingPunct="1">
              <a:buFontTx/>
              <a:buNone/>
            </a:pPr>
            <a:r>
              <a:rPr lang="en-US" altLang="en-US" sz="2400"/>
              <a:t>Primary School</a:t>
            </a:r>
          </a:p>
          <a:p>
            <a:pPr lvl="4" eaLnBrk="1" hangingPunct="1">
              <a:buFontTx/>
              <a:buNone/>
            </a:pPr>
            <a:endParaRPr lang="en-US" altLang="en-US" sz="2400"/>
          </a:p>
          <a:p>
            <a:pPr lvl="4" eaLnBrk="1" hangingPunct="1">
              <a:buFontTx/>
              <a:buNone/>
            </a:pPr>
            <a:endParaRPr lang="en-US" altLang="en-US" sz="2400"/>
          </a:p>
          <a:p>
            <a:pPr lvl="4" eaLnBrk="1" hangingPunct="1">
              <a:buFontTx/>
              <a:buNone/>
            </a:pPr>
            <a:r>
              <a:rPr lang="en-US" altLang="en-US" sz="2400"/>
              <a:t>               Secondary College</a:t>
            </a:r>
          </a:p>
        </p:txBody>
      </p:sp>
      <p:sp>
        <p:nvSpPr>
          <p:cNvPr id="1126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EE50EB0-2E85-4C92-A741-AD958C19235C}" type="datetime1">
              <a:rPr lang="en-US" altLang="en-US" sz="1400"/>
              <a:pPr>
                <a:spcBef>
                  <a:spcPct val="0"/>
                </a:spcBef>
                <a:buFontTx/>
                <a:buNone/>
              </a:pPr>
              <a:t>8/16/2021</a:t>
            </a:fld>
            <a:endParaRPr lang="en-US" altLang="en-US" sz="1400"/>
          </a:p>
        </p:txBody>
      </p:sp>
      <p:sp>
        <p:nvSpPr>
          <p:cNvPr id="11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AEEBA20-025F-45F0-A9CA-EFE1800F187C}" type="slidenum">
              <a:rPr lang="en-US" altLang="en-US" sz="1400"/>
              <a:pPr>
                <a:spcBef>
                  <a:spcPct val="0"/>
                </a:spcBef>
                <a:buFontTx/>
                <a:buNone/>
              </a:pPr>
              <a:t>5</a:t>
            </a:fld>
            <a:endParaRPr lang="en-US" altLang="en-US" sz="1400"/>
          </a:p>
        </p:txBody>
      </p:sp>
      <p:pic>
        <p:nvPicPr>
          <p:cNvPr id="11271" name="Picture 4" descr="BD0707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439" y="1928813"/>
            <a:ext cx="17875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AutoShape 6">
            <a:hlinkClick r:id="" action="ppaction://hlinkshowjump?jump=previousslide" highlightClick="1"/>
          </p:cNvPr>
          <p:cNvSpPr>
            <a:spLocks noChangeArrowheads="1"/>
          </p:cNvSpPr>
          <p:nvPr/>
        </p:nvSpPr>
        <p:spPr bwMode="auto">
          <a:xfrm>
            <a:off x="1981200" y="6248400"/>
            <a:ext cx="433388" cy="357188"/>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1273" name="AutoShape 7">
            <a:hlinkClick r:id="" action="ppaction://hlinkshowjump?jump=nextslide" highlightClick="1"/>
          </p:cNvPr>
          <p:cNvSpPr>
            <a:spLocks noChangeArrowheads="1"/>
          </p:cNvSpPr>
          <p:nvPr/>
        </p:nvSpPr>
        <p:spPr bwMode="auto">
          <a:xfrm>
            <a:off x="9906000" y="6172200"/>
            <a:ext cx="457200" cy="357188"/>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1" name="Right Arrow 10"/>
          <p:cNvSpPr/>
          <p:nvPr/>
        </p:nvSpPr>
        <p:spPr>
          <a:xfrm rot="7057333">
            <a:off x="4658519" y="2745582"/>
            <a:ext cx="857250"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14" name="Right Arrow 13"/>
          <p:cNvSpPr/>
          <p:nvPr/>
        </p:nvSpPr>
        <p:spPr>
          <a:xfrm rot="2150904">
            <a:off x="5104840" y="3811003"/>
            <a:ext cx="879475" cy="663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16" name="Right Arrow 15"/>
          <p:cNvSpPr/>
          <p:nvPr/>
        </p:nvSpPr>
        <p:spPr>
          <a:xfrm>
            <a:off x="3773488" y="1963739"/>
            <a:ext cx="857250" cy="642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pic>
        <p:nvPicPr>
          <p:cNvPr id="11277" name="Picture 8" descr="BD0719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4000500"/>
            <a:ext cx="838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842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altLang="en-US" smtClean="0"/>
              <a:t>The next step</a:t>
            </a:r>
          </a:p>
        </p:txBody>
      </p:sp>
      <p:sp>
        <p:nvSpPr>
          <p:cNvPr id="12294" name="Rectangle 3"/>
          <p:cNvSpPr>
            <a:spLocks noGrp="1" noChangeArrowheads="1"/>
          </p:cNvSpPr>
          <p:nvPr>
            <p:ph idx="1"/>
          </p:nvPr>
        </p:nvSpPr>
        <p:spPr/>
        <p:txBody>
          <a:bodyPr/>
          <a:lstStyle/>
          <a:p>
            <a:pPr eaLnBrk="1" hangingPunct="1"/>
            <a:r>
              <a:rPr lang="en-US" altLang="en-US" smtClean="0"/>
              <a:t>Now…. the next step up the ladder…..</a:t>
            </a:r>
          </a:p>
          <a:p>
            <a:pPr eaLnBrk="1" hangingPunct="1">
              <a:buFontTx/>
              <a:buNone/>
            </a:pPr>
            <a:r>
              <a:rPr lang="en-US" altLang="en-US" smtClean="0"/>
              <a:t>………. from Year 10 to Year 11.  </a:t>
            </a:r>
          </a:p>
          <a:p>
            <a:pPr eaLnBrk="1" hangingPunct="1">
              <a:buFontTx/>
              <a:buNone/>
            </a:pPr>
            <a:r>
              <a:rPr lang="en-US" altLang="en-US" smtClean="0"/>
              <a:t> - the biggest step your child                 will will make at secondary </a:t>
            </a:r>
          </a:p>
          <a:p>
            <a:pPr eaLnBrk="1" hangingPunct="1">
              <a:buFontTx/>
              <a:buNone/>
            </a:pPr>
            <a:r>
              <a:rPr lang="en-US" altLang="en-US" smtClean="0"/>
              <a:t>   school.</a:t>
            </a:r>
          </a:p>
        </p:txBody>
      </p:sp>
      <p:sp>
        <p:nvSpPr>
          <p:cNvPr id="1229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E0F3B81-1876-4EB3-B1B4-34480418F75A}" type="datetime1">
              <a:rPr lang="en-US" altLang="en-US" sz="1400"/>
              <a:pPr>
                <a:spcBef>
                  <a:spcPct val="0"/>
                </a:spcBef>
                <a:buFontTx/>
                <a:buNone/>
              </a:pPr>
              <a:t>8/16/2021</a:t>
            </a:fld>
            <a:endParaRPr lang="en-US" altLang="en-US" sz="1400"/>
          </a:p>
        </p:txBody>
      </p:sp>
      <p:sp>
        <p:nvSpPr>
          <p:cNvPr id="12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0C619A-B318-44E1-AF16-7075EF2BD5EB}" type="slidenum">
              <a:rPr lang="en-US" altLang="en-US" sz="1400"/>
              <a:pPr>
                <a:spcBef>
                  <a:spcPct val="0"/>
                </a:spcBef>
                <a:buFontTx/>
                <a:buNone/>
              </a:pPr>
              <a:t>6</a:t>
            </a:fld>
            <a:endParaRPr lang="en-US" altLang="en-US" sz="1400"/>
          </a:p>
        </p:txBody>
      </p:sp>
      <p:sp>
        <p:nvSpPr>
          <p:cNvPr id="12295" name="AutoShape 4">
            <a:hlinkClick r:id="" action="ppaction://hlinkshowjump?jump=previousslide" highlightClick="1"/>
          </p:cNvPr>
          <p:cNvSpPr>
            <a:spLocks noChangeArrowheads="1"/>
          </p:cNvSpPr>
          <p:nvPr/>
        </p:nvSpPr>
        <p:spPr bwMode="auto">
          <a:xfrm>
            <a:off x="1828800" y="6248400"/>
            <a:ext cx="457200" cy="280988"/>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2296" name="AutoShape 5">
            <a:hlinkClick r:id="" action="ppaction://hlinkshowjump?jump=nextslide" highlightClick="1"/>
          </p:cNvPr>
          <p:cNvSpPr>
            <a:spLocks noChangeArrowheads="1"/>
          </p:cNvSpPr>
          <p:nvPr/>
        </p:nvSpPr>
        <p:spPr bwMode="auto">
          <a:xfrm>
            <a:off x="9829800" y="6248400"/>
            <a:ext cx="609600" cy="3048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pic>
        <p:nvPicPr>
          <p:cNvPr id="12297" name="Picture 9" descr="BD0692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838201"/>
            <a:ext cx="1295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6" descr="C:\Users\wakefieldje\AppData\Local\Microsoft\Windows\Temporary Internet Files\Content.IE5\JEZ1GYKX\MCj0410949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3571876"/>
            <a:ext cx="239712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62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altLang="en-US" smtClean="0"/>
              <a:t>The College can help you</a:t>
            </a:r>
          </a:p>
        </p:txBody>
      </p:sp>
      <p:sp>
        <p:nvSpPr>
          <p:cNvPr id="13318" name="Rectangle 3"/>
          <p:cNvSpPr>
            <a:spLocks noGrp="1" noChangeArrowheads="1"/>
          </p:cNvSpPr>
          <p:nvPr>
            <p:ph idx="1"/>
          </p:nvPr>
        </p:nvSpPr>
        <p:spPr/>
        <p:txBody>
          <a:bodyPr/>
          <a:lstStyle/>
          <a:p>
            <a:pPr eaLnBrk="1" hangingPunct="1"/>
            <a:r>
              <a:rPr lang="en-US" altLang="en-US" smtClean="0"/>
              <a:t>We work for </a:t>
            </a:r>
          </a:p>
          <a:p>
            <a:pPr eaLnBrk="1" hangingPunct="1">
              <a:buFontTx/>
              <a:buNone/>
            </a:pPr>
            <a:r>
              <a:rPr lang="en-US" altLang="en-US" smtClean="0"/>
              <a:t>►  students who wish to use their VCE as a way to tertiary education</a:t>
            </a:r>
          </a:p>
          <a:p>
            <a:pPr eaLnBrk="1" hangingPunct="1">
              <a:buFontTx/>
              <a:buNone/>
            </a:pPr>
            <a:r>
              <a:rPr lang="en-US" altLang="en-US" smtClean="0"/>
              <a:t> ► students who are looking for apprenticeships, traineeships on the way to meaningful employment </a:t>
            </a:r>
          </a:p>
        </p:txBody>
      </p:sp>
      <p:sp>
        <p:nvSpPr>
          <p:cNvPr id="1331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CD58A44-05B3-4938-AF35-2A2FF809DEFC}" type="datetime1">
              <a:rPr lang="en-US" altLang="en-US" sz="1400"/>
              <a:pPr>
                <a:spcBef>
                  <a:spcPct val="0"/>
                </a:spcBef>
                <a:buFontTx/>
                <a:buNone/>
              </a:pPr>
              <a:t>8/16/2021</a:t>
            </a:fld>
            <a:endParaRPr lang="en-US" altLang="en-US" sz="1400"/>
          </a:p>
        </p:txBody>
      </p:sp>
      <p:sp>
        <p:nvSpPr>
          <p:cNvPr id="133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D127E9-4D02-406F-A32B-D47B633A97BD}" type="slidenum">
              <a:rPr lang="en-US" altLang="en-US" sz="1400"/>
              <a:pPr>
                <a:spcBef>
                  <a:spcPct val="0"/>
                </a:spcBef>
                <a:buFontTx/>
                <a:buNone/>
              </a:pPr>
              <a:t>7</a:t>
            </a:fld>
            <a:endParaRPr lang="en-US" altLang="en-US" sz="1400"/>
          </a:p>
        </p:txBody>
      </p:sp>
      <p:pic>
        <p:nvPicPr>
          <p:cNvPr id="13319" name="Picture 4" descr="BD0622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4343400"/>
            <a:ext cx="18081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5">
            <a:hlinkClick r:id="" action="ppaction://hlinkshowjump?jump=previousslide" highlightClick="1"/>
          </p:cNvPr>
          <p:cNvSpPr>
            <a:spLocks noChangeArrowheads="1"/>
          </p:cNvSpPr>
          <p:nvPr/>
        </p:nvSpPr>
        <p:spPr bwMode="auto">
          <a:xfrm>
            <a:off x="1828800" y="6248400"/>
            <a:ext cx="533400" cy="2286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3321" name="AutoShape 6">
            <a:hlinkClick r:id="" action="ppaction://hlinkshowjump?jump=nextslide" highlightClick="1"/>
          </p:cNvPr>
          <p:cNvSpPr>
            <a:spLocks noChangeArrowheads="1"/>
          </p:cNvSpPr>
          <p:nvPr/>
        </p:nvSpPr>
        <p:spPr bwMode="auto">
          <a:xfrm>
            <a:off x="9753600" y="6248400"/>
            <a:ext cx="585788" cy="204788"/>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419104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altLang="en-US" smtClean="0"/>
              <a:t>Why study VCE/VCAL at Ouyen P12?</a:t>
            </a:r>
          </a:p>
        </p:txBody>
      </p:sp>
      <p:sp>
        <p:nvSpPr>
          <p:cNvPr id="14342" name="Rectangle 3"/>
          <p:cNvSpPr>
            <a:spLocks noGrp="1" noChangeArrowheads="1"/>
          </p:cNvSpPr>
          <p:nvPr>
            <p:ph idx="1"/>
          </p:nvPr>
        </p:nvSpPr>
        <p:spPr>
          <a:xfrm>
            <a:off x="2209800" y="1785938"/>
            <a:ext cx="7772400" cy="4310062"/>
          </a:xfrm>
        </p:spPr>
        <p:txBody>
          <a:bodyPr/>
          <a:lstStyle/>
          <a:p>
            <a:pPr eaLnBrk="1" hangingPunct="1"/>
            <a:r>
              <a:rPr lang="en-US" altLang="en-US" smtClean="0"/>
              <a:t>Small classes</a:t>
            </a:r>
          </a:p>
          <a:p>
            <a:pPr eaLnBrk="1" hangingPunct="1"/>
            <a:r>
              <a:rPr lang="en-US" altLang="en-US" smtClean="0"/>
              <a:t>Availability of Year 12 subjects in Year 11 and Year 11 subjects in Year 10</a:t>
            </a:r>
          </a:p>
          <a:p>
            <a:pPr eaLnBrk="1" hangingPunct="1"/>
            <a:r>
              <a:rPr lang="en-US" altLang="en-US" smtClean="0"/>
              <a:t>Experienced teachers</a:t>
            </a:r>
          </a:p>
          <a:p>
            <a:pPr eaLnBrk="1" hangingPunct="1"/>
            <a:r>
              <a:rPr lang="en-US" altLang="en-US" smtClean="0"/>
              <a:t>Good facilities</a:t>
            </a:r>
          </a:p>
          <a:p>
            <a:pPr eaLnBrk="1" hangingPunct="1"/>
            <a:r>
              <a:rPr lang="en-US" altLang="en-US" smtClean="0"/>
              <a:t>Support from staff both in *subject areas* and in *student welfare*</a:t>
            </a:r>
          </a:p>
        </p:txBody>
      </p:sp>
      <p:sp>
        <p:nvSpPr>
          <p:cNvPr id="1433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084390-26C5-4B4C-9123-CCC37C4E4A5C}" type="datetime1">
              <a:rPr lang="en-US" altLang="en-US" sz="1400"/>
              <a:pPr>
                <a:spcBef>
                  <a:spcPct val="0"/>
                </a:spcBef>
                <a:buFontTx/>
                <a:buNone/>
              </a:pPr>
              <a:t>8/16/2021</a:t>
            </a:fld>
            <a:endParaRPr lang="en-US" altLang="en-US" sz="1400"/>
          </a:p>
        </p:txBody>
      </p:sp>
      <p:sp>
        <p:nvSpPr>
          <p:cNvPr id="14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959E575-90D0-4BD6-9A30-50A129CA47AF}" type="slidenum">
              <a:rPr lang="en-US" altLang="en-US" sz="1400"/>
              <a:pPr>
                <a:spcBef>
                  <a:spcPct val="0"/>
                </a:spcBef>
                <a:buFontTx/>
                <a:buNone/>
              </a:pPr>
              <a:t>8</a:t>
            </a:fld>
            <a:endParaRPr lang="en-US" altLang="en-US" sz="1400"/>
          </a:p>
        </p:txBody>
      </p:sp>
      <p:sp>
        <p:nvSpPr>
          <p:cNvPr id="14343" name="AutoShape 4">
            <a:hlinkClick r:id="" action="ppaction://hlinkshowjump?jump=previousslide" highlightClick="1"/>
          </p:cNvPr>
          <p:cNvSpPr>
            <a:spLocks noChangeArrowheads="1"/>
          </p:cNvSpPr>
          <p:nvPr/>
        </p:nvSpPr>
        <p:spPr bwMode="auto">
          <a:xfrm>
            <a:off x="1752600" y="6248400"/>
            <a:ext cx="685800" cy="3048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4344" name="AutoShape 5">
            <a:hlinkClick r:id="" action="ppaction://hlinkshowjump?jump=nextslide" highlightClick="1"/>
          </p:cNvPr>
          <p:cNvSpPr>
            <a:spLocks noChangeArrowheads="1"/>
          </p:cNvSpPr>
          <p:nvPr/>
        </p:nvSpPr>
        <p:spPr bwMode="auto">
          <a:xfrm>
            <a:off x="9601200" y="6248400"/>
            <a:ext cx="609600" cy="357188"/>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393697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pPr eaLnBrk="1" hangingPunct="1"/>
            <a:r>
              <a:rPr lang="en-US" altLang="en-US" smtClean="0"/>
              <a:t>The result?</a:t>
            </a:r>
          </a:p>
        </p:txBody>
      </p:sp>
      <p:sp>
        <p:nvSpPr>
          <p:cNvPr id="15366" name="Rectangle 3"/>
          <p:cNvSpPr>
            <a:spLocks noGrp="1" noChangeArrowheads="1"/>
          </p:cNvSpPr>
          <p:nvPr>
            <p:ph idx="1"/>
          </p:nvPr>
        </p:nvSpPr>
        <p:spPr>
          <a:xfrm>
            <a:off x="2209800" y="1981200"/>
            <a:ext cx="7772400" cy="3733800"/>
          </a:xfrm>
        </p:spPr>
        <p:txBody>
          <a:bodyPr/>
          <a:lstStyle/>
          <a:p>
            <a:pPr eaLnBrk="1" hangingPunct="1">
              <a:buFontTx/>
              <a:buNone/>
            </a:pPr>
            <a:r>
              <a:rPr lang="en-US" altLang="en-US" smtClean="0"/>
              <a:t>Over the past five years </a:t>
            </a:r>
          </a:p>
          <a:p>
            <a:pPr eaLnBrk="1" hangingPunct="1"/>
            <a:r>
              <a:rPr lang="en-US" altLang="en-US" smtClean="0"/>
              <a:t>The majority of our students have gone on to either tertiary education or meaningful employment.</a:t>
            </a:r>
          </a:p>
        </p:txBody>
      </p:sp>
      <p:sp>
        <p:nvSpPr>
          <p:cNvPr id="1536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69EACAE-B79F-414F-A32E-3AF566B52A05}" type="datetime1">
              <a:rPr lang="en-US" altLang="en-US" sz="1400"/>
              <a:pPr>
                <a:spcBef>
                  <a:spcPct val="0"/>
                </a:spcBef>
                <a:buFontTx/>
                <a:buNone/>
              </a:pPr>
              <a:t>8/16/2021</a:t>
            </a:fld>
            <a:endParaRPr lang="en-US" altLang="en-US" sz="1400"/>
          </a:p>
        </p:txBody>
      </p:sp>
      <p:sp>
        <p:nvSpPr>
          <p:cNvPr id="153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Course Information Session </a:t>
            </a:r>
            <a:r>
              <a:rPr lang="en-US" altLang="en-US" sz="1400" dirty="0" err="1" smtClean="0"/>
              <a:t>Yrs</a:t>
            </a:r>
            <a:r>
              <a:rPr lang="en-US" altLang="en-US" sz="1400" dirty="0" smtClean="0"/>
              <a:t> 11-12</a:t>
            </a:r>
            <a:endParaRPr lang="en-US" altLang="en-US" sz="1400" dirty="0"/>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D32E791-ED96-44EC-81A1-6ED1C95D4128}" type="slidenum">
              <a:rPr lang="en-US" altLang="en-US" sz="1400"/>
              <a:pPr>
                <a:spcBef>
                  <a:spcPct val="0"/>
                </a:spcBef>
                <a:buFontTx/>
                <a:buNone/>
              </a:pPr>
              <a:t>9</a:t>
            </a:fld>
            <a:endParaRPr lang="en-US" altLang="en-US" sz="1400"/>
          </a:p>
        </p:txBody>
      </p:sp>
      <p:sp>
        <p:nvSpPr>
          <p:cNvPr id="15367" name="AutoShape 4">
            <a:hlinkClick r:id="" action="ppaction://hlinkshowjump?jump=previousslide" highlightClick="1"/>
          </p:cNvPr>
          <p:cNvSpPr>
            <a:spLocks noChangeArrowheads="1"/>
          </p:cNvSpPr>
          <p:nvPr/>
        </p:nvSpPr>
        <p:spPr bwMode="auto">
          <a:xfrm>
            <a:off x="1981200" y="5943600"/>
            <a:ext cx="381000" cy="381000"/>
          </a:xfrm>
          <a:prstGeom prst="actionButtonBackPrevious">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
        <p:nvSpPr>
          <p:cNvPr id="15368" name="AutoShape 5">
            <a:hlinkClick r:id="" action="ppaction://hlinkshowjump?jump=nextslide" highlightClick="1"/>
          </p:cNvPr>
          <p:cNvSpPr>
            <a:spLocks noChangeArrowheads="1"/>
          </p:cNvSpPr>
          <p:nvPr/>
        </p:nvSpPr>
        <p:spPr bwMode="auto">
          <a:xfrm>
            <a:off x="9601200" y="6096000"/>
            <a:ext cx="433388" cy="304800"/>
          </a:xfrm>
          <a:prstGeom prst="actionButtonForwardNex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2400"/>
          </a:p>
        </p:txBody>
      </p:sp>
    </p:spTree>
    <p:extLst>
      <p:ext uri="{BB962C8B-B14F-4D97-AF65-F5344CB8AC3E}">
        <p14:creationId xmlns:p14="http://schemas.microsoft.com/office/powerpoint/2010/main" val="2408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TotalTime>
  <Words>2404</Words>
  <Application>Microsoft Office PowerPoint</Application>
  <PresentationFormat>Widescreen</PresentationFormat>
  <Paragraphs>355</Paragraphs>
  <Slides>44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Symbol</vt:lpstr>
      <vt:lpstr>Times New Roman</vt:lpstr>
      <vt:lpstr>Office Theme</vt:lpstr>
      <vt:lpstr>PowerPoint Presentation</vt:lpstr>
      <vt:lpstr> COURSE INFORMATION EVENING VCE/VCAL 2022 </vt:lpstr>
      <vt:lpstr>Welcome</vt:lpstr>
      <vt:lpstr>Purpose of this PowerPoint– starting to answer the questions</vt:lpstr>
      <vt:lpstr>The step up to VCE</vt:lpstr>
      <vt:lpstr>The next step</vt:lpstr>
      <vt:lpstr>The College can help you</vt:lpstr>
      <vt:lpstr>Why study VCE/VCAL at Ouyen P12?</vt:lpstr>
      <vt:lpstr>The result?</vt:lpstr>
      <vt:lpstr>PowerPoint Presentation</vt:lpstr>
      <vt:lpstr>Key terms</vt:lpstr>
      <vt:lpstr>Key terms</vt:lpstr>
      <vt:lpstr>PowerPoint Presentation</vt:lpstr>
      <vt:lpstr>PowerPoint Presentation</vt:lpstr>
      <vt:lpstr>If you do the work – what will you get from the VCAA or VTAC?</vt:lpstr>
      <vt:lpstr>PowerPoint Presentation</vt:lpstr>
      <vt:lpstr>Unit 3/4 Grades, Study Scores &amp; ATARS</vt:lpstr>
      <vt:lpstr>PowerPoint Presentation</vt:lpstr>
      <vt:lpstr>PowerPoint Presentation</vt:lpstr>
      <vt:lpstr>PowerPoint Presentation</vt:lpstr>
      <vt:lpstr>PowerPoint Presentation</vt:lpstr>
      <vt:lpstr>What is an ATAR used for?</vt:lpstr>
      <vt:lpstr>PowerPoint Presentation</vt:lpstr>
      <vt:lpstr>Grades, Study Scores &amp; ATAR</vt:lpstr>
      <vt:lpstr>PowerPoint Presentation</vt:lpstr>
      <vt:lpstr>How to choose your subjects</vt:lpstr>
      <vt:lpstr>PowerPoint Presentation</vt:lpstr>
      <vt:lpstr>If your focus is employment?</vt:lpstr>
      <vt:lpstr>Not everyone wants university</vt:lpstr>
      <vt:lpstr>VET in Schools</vt:lpstr>
      <vt:lpstr>VET in Schools</vt:lpstr>
      <vt:lpstr>PowerPoint Presentation</vt:lpstr>
      <vt:lpstr>Another Option - VCAL</vt:lpstr>
      <vt:lpstr>VCAL</vt:lpstr>
      <vt:lpstr>Who chooses VCAL?</vt:lpstr>
      <vt:lpstr>What does a VCAL program  contain?</vt:lpstr>
      <vt:lpstr> Strand 1 - Literacy and Numeracy Skills  </vt:lpstr>
      <vt:lpstr> Strand 2 - Industry Specific Skills  </vt:lpstr>
      <vt:lpstr> Strand 3 - Work Related Skills  </vt:lpstr>
      <vt:lpstr> Strand 4 - Personal Development Skills  </vt:lpstr>
      <vt:lpstr>Can you change your mind?</vt:lpstr>
      <vt:lpstr>Where to from here?</vt:lpstr>
      <vt:lpstr>PowerPoint Presentation</vt:lpstr>
      <vt:lpstr>PowerPoint Presentation</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OCONNOR</dc:creator>
  <cp:lastModifiedBy>Marie OCONNOR</cp:lastModifiedBy>
  <cp:revision>8</cp:revision>
  <dcterms:created xsi:type="dcterms:W3CDTF">2021-08-05T02:44:30Z</dcterms:created>
  <dcterms:modified xsi:type="dcterms:W3CDTF">2021-08-16T01:44:08Z</dcterms:modified>
</cp:coreProperties>
</file>